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4"/>
  </p:notesMasterIdLst>
  <p:sldIdLst>
    <p:sldId id="256" r:id="rId2"/>
    <p:sldId id="309" r:id="rId3"/>
    <p:sldId id="259" r:id="rId4"/>
    <p:sldId id="260" r:id="rId5"/>
    <p:sldId id="257" r:id="rId6"/>
    <p:sldId id="258" r:id="rId7"/>
    <p:sldId id="261" r:id="rId8"/>
    <p:sldId id="264" r:id="rId9"/>
    <p:sldId id="267" r:id="rId10"/>
    <p:sldId id="272" r:id="rId11"/>
    <p:sldId id="268" r:id="rId12"/>
    <p:sldId id="263" r:id="rId13"/>
    <p:sldId id="278" r:id="rId14"/>
    <p:sldId id="275" r:id="rId15"/>
    <p:sldId id="265" r:id="rId16"/>
    <p:sldId id="266" r:id="rId17"/>
    <p:sldId id="269" r:id="rId18"/>
    <p:sldId id="270" r:id="rId19"/>
    <p:sldId id="271" r:id="rId20"/>
    <p:sldId id="273" r:id="rId21"/>
    <p:sldId id="308" r:id="rId22"/>
    <p:sldId id="274" r:id="rId23"/>
    <p:sldId id="276" r:id="rId24"/>
    <p:sldId id="277" r:id="rId25"/>
    <p:sldId id="262" r:id="rId26"/>
    <p:sldId id="289" r:id="rId27"/>
    <p:sldId id="279" r:id="rId28"/>
    <p:sldId id="280" r:id="rId29"/>
    <p:sldId id="281" r:id="rId30"/>
    <p:sldId id="288" r:id="rId31"/>
    <p:sldId id="282" r:id="rId32"/>
    <p:sldId id="291" r:id="rId33"/>
    <p:sldId id="293" r:id="rId34"/>
    <p:sldId id="294" r:id="rId35"/>
    <p:sldId id="297" r:id="rId36"/>
    <p:sldId id="290" r:id="rId37"/>
    <p:sldId id="295" r:id="rId38"/>
    <p:sldId id="298" r:id="rId39"/>
    <p:sldId id="299" r:id="rId40"/>
    <p:sldId id="300" r:id="rId41"/>
    <p:sldId id="284" r:id="rId42"/>
    <p:sldId id="292" r:id="rId43"/>
    <p:sldId id="301" r:id="rId44"/>
    <p:sldId id="302" r:id="rId45"/>
    <p:sldId id="283" r:id="rId46"/>
    <p:sldId id="305" r:id="rId47"/>
    <p:sldId id="304" r:id="rId48"/>
    <p:sldId id="286" r:id="rId49"/>
    <p:sldId id="306" r:id="rId50"/>
    <p:sldId id="287" r:id="rId51"/>
    <p:sldId id="303" r:id="rId52"/>
    <p:sldId id="307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40" autoAdjust="0"/>
    <p:restoredTop sz="94660"/>
  </p:normalViewPr>
  <p:slideViewPr>
    <p:cSldViewPr>
      <p:cViewPr>
        <p:scale>
          <a:sx n="66" d="100"/>
          <a:sy n="66" d="100"/>
        </p:scale>
        <p:origin x="-144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54034-0726-4550-84F2-7A6784A879BE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8B870-8E14-4B3C-8BB2-4413F4D42C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8B870-8E14-4B3C-8BB2-4413F4D42C8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D35A9C-0182-4980-B883-19800E447C17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96DEFE0-DFCA-4FFE-A62F-B33E487D9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D35A9C-0182-4980-B883-19800E447C17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6DEFE0-DFCA-4FFE-A62F-B33E487D9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D35A9C-0182-4980-B883-19800E447C17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6DEFE0-DFCA-4FFE-A62F-B33E487D9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D35A9C-0182-4980-B883-19800E447C17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6DEFE0-DFCA-4FFE-A62F-B33E487D97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D35A9C-0182-4980-B883-19800E447C17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6DEFE0-DFCA-4FFE-A62F-B33E487D97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D35A9C-0182-4980-B883-19800E447C17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6DEFE0-DFCA-4FFE-A62F-B33E487D97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D35A9C-0182-4980-B883-19800E447C17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6DEFE0-DFCA-4FFE-A62F-B33E487D9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D35A9C-0182-4980-B883-19800E447C17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6DEFE0-DFCA-4FFE-A62F-B33E487D97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D35A9C-0182-4980-B883-19800E447C17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6DEFE0-DFCA-4FFE-A62F-B33E487D9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AD35A9C-0182-4980-B883-19800E447C17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6DEFE0-DFCA-4FFE-A62F-B33E487D9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D35A9C-0182-4980-B883-19800E447C17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6DEFE0-DFCA-4FFE-A62F-B33E487D97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AD35A9C-0182-4980-B883-19800E447C17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96DEFE0-DFCA-4FFE-A62F-B33E487D97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w@CapitalAreaPT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eetfeetsports.com/retail/injury-prevention" TargetMode="External"/><Relationship Id="rId2" Type="http://schemas.openxmlformats.org/officeDocument/2006/relationships/hyperlink" Target="http://www.fleetfeetsports.com/resources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Anatomy of Running Mechanics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Andrew </a:t>
            </a:r>
            <a:r>
              <a:rPr lang="en-US" dirty="0" err="1" smtClean="0"/>
              <a:t>Gaetano</a:t>
            </a:r>
            <a:r>
              <a:rPr lang="en-US" dirty="0" smtClean="0"/>
              <a:t>, PT, DPT, OCS, CSCS</a:t>
            </a:r>
          </a:p>
          <a:p>
            <a:r>
              <a:rPr lang="en-US" dirty="0" smtClean="0"/>
              <a:t>Evan Marsh, PT, DPT</a:t>
            </a:r>
            <a:br>
              <a:rPr lang="en-US" dirty="0" smtClean="0"/>
            </a:br>
            <a:r>
              <a:rPr lang="en-US" dirty="0" smtClean="0"/>
              <a:t>Capital Area Physical Therapy &amp; Wellness, Malta NY </a:t>
            </a:r>
          </a:p>
          <a:p>
            <a:endParaRPr lang="en-US" dirty="0"/>
          </a:p>
        </p:txBody>
      </p:sp>
      <p:pic>
        <p:nvPicPr>
          <p:cNvPr id="5" name="Picture 4" descr="CapitalAreaPT_Logo-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0"/>
            <a:ext cx="3276600" cy="1917161"/>
          </a:xfrm>
          <a:prstGeom prst="rect">
            <a:avLst/>
          </a:prstGeom>
        </p:spPr>
      </p:pic>
      <p:pic>
        <p:nvPicPr>
          <p:cNvPr id="14338" name="Picture 2" descr="Fleet Feet Spor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1000"/>
            <a:ext cx="3678191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Requires</a:t>
            </a:r>
            <a:r>
              <a:rPr lang="en-US" b="1" dirty="0" smtClean="0"/>
              <a:t> ECCENTRIC</a:t>
            </a:r>
            <a:r>
              <a:rPr lang="en-US" dirty="0" smtClean="0"/>
              <a:t> activation of </a:t>
            </a:r>
            <a:r>
              <a:rPr lang="en-US" dirty="0" smtClean="0"/>
              <a:t>muscles </a:t>
            </a:r>
            <a:endParaRPr lang="en-US" dirty="0" smtClean="0"/>
          </a:p>
          <a:p>
            <a:pPr lvl="1"/>
            <a:r>
              <a:rPr lang="en-US" dirty="0" smtClean="0"/>
              <a:t>A</a:t>
            </a:r>
            <a:r>
              <a:rPr lang="en-US" dirty="0" smtClean="0"/>
              <a:t> </a:t>
            </a:r>
            <a:r>
              <a:rPr lang="en-US" dirty="0" smtClean="0"/>
              <a:t>type of muscle contraction that occurs as the muscle fibers lengthen, such as when a weight is lowered through a range of motion</a:t>
            </a:r>
          </a:p>
          <a:p>
            <a:pPr lvl="1"/>
            <a:r>
              <a:rPr lang="en-US" dirty="0" smtClean="0"/>
              <a:t>Control of excessive motion</a:t>
            </a:r>
          </a:p>
          <a:p>
            <a:pPr lvl="1"/>
            <a:r>
              <a:rPr lang="en-US" dirty="0" smtClean="0"/>
              <a:t>Deceleration </a:t>
            </a:r>
          </a:p>
          <a:p>
            <a:pPr lvl="1"/>
            <a:r>
              <a:rPr lang="en-US" dirty="0" smtClean="0"/>
              <a:t>Training should take this into consideration </a:t>
            </a:r>
          </a:p>
          <a:p>
            <a:pPr lvl="1"/>
            <a:r>
              <a:rPr lang="en-US" dirty="0" smtClean="0"/>
              <a:t>Assumes neuromuscular system is intact </a:t>
            </a:r>
          </a:p>
          <a:p>
            <a:r>
              <a:rPr lang="en-US" dirty="0" smtClean="0"/>
              <a:t>Requires </a:t>
            </a:r>
            <a:r>
              <a:rPr lang="en-US" b="1" dirty="0" smtClean="0"/>
              <a:t>CO-CONTRACTION </a:t>
            </a:r>
            <a:r>
              <a:rPr lang="en-US" dirty="0" smtClean="0"/>
              <a:t>of certain muscles</a:t>
            </a:r>
          </a:p>
          <a:p>
            <a:r>
              <a:rPr lang="en-US" dirty="0" smtClean="0"/>
              <a:t>Requires a stable trunk/core</a:t>
            </a:r>
          </a:p>
          <a:p>
            <a:pPr lvl="1"/>
            <a:r>
              <a:rPr lang="en-US" dirty="0" smtClean="0"/>
              <a:t>You can’t fire a cannon from a canoe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Normal Running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just as abnormal to have too much motion as it is to have too little motion </a:t>
            </a:r>
          </a:p>
          <a:p>
            <a:r>
              <a:rPr lang="en-US" dirty="0" smtClean="0"/>
              <a:t>Occurs in three planes of motion</a:t>
            </a:r>
          </a:p>
          <a:p>
            <a:pPr lvl="1"/>
            <a:r>
              <a:rPr lang="en-US" b="1" dirty="0" err="1" smtClean="0"/>
              <a:t>Sagittal</a:t>
            </a:r>
            <a:endParaRPr lang="en-US" b="1" dirty="0" smtClean="0"/>
          </a:p>
          <a:p>
            <a:pPr lvl="1"/>
            <a:r>
              <a:rPr lang="en-US" dirty="0" smtClean="0"/>
              <a:t>Frontal</a:t>
            </a:r>
          </a:p>
          <a:p>
            <a:pPr lvl="1"/>
            <a:r>
              <a:rPr lang="en-US" dirty="0" smtClean="0"/>
              <a:t>Transverse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Goal: controlled mobility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Normal Running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Foot/Ankle</a:t>
            </a:r>
          </a:p>
          <a:p>
            <a:r>
              <a:rPr lang="en-US" dirty="0" smtClean="0"/>
              <a:t>Knee</a:t>
            </a:r>
          </a:p>
          <a:p>
            <a:r>
              <a:rPr lang="en-US" dirty="0" smtClean="0"/>
              <a:t>Pelvis/Lumbar Spine</a:t>
            </a:r>
          </a:p>
          <a:p>
            <a:r>
              <a:rPr lang="en-US" dirty="0" smtClean="0"/>
              <a:t>Upper Extremities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happening during the phases of normal running?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Foot Bony Anatomy</a:t>
            </a:r>
            <a:endParaRPr lang="en-US" dirty="0"/>
          </a:p>
        </p:txBody>
      </p:sp>
      <p:pic>
        <p:nvPicPr>
          <p:cNvPr id="4" name="Picture 2" descr="https://encrypted-tbn1.gstatic.com/images?q=tbn:ANd9GcQzFFW1hWWkyegyb3B6gjBhVXpJbFjTCTiQfwkJC8apgY_1icAZ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143000"/>
            <a:ext cx="5181600" cy="52047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391400" y="1447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Outside view of right foot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3124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(3 total)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Rear foot: Tibia/Fibula, Talus/</a:t>
            </a:r>
            <a:r>
              <a:rPr lang="en-US" sz="2000" dirty="0" err="1" smtClean="0"/>
              <a:t>Calcaneous</a:t>
            </a:r>
            <a:endParaRPr lang="en-US" sz="2000" dirty="0" smtClean="0"/>
          </a:p>
          <a:p>
            <a:r>
              <a:rPr lang="en-US" sz="2000" dirty="0" err="1" smtClean="0"/>
              <a:t>Midfoot</a:t>
            </a:r>
            <a:r>
              <a:rPr lang="en-US" sz="2000" dirty="0" smtClean="0"/>
              <a:t>: Talus/</a:t>
            </a:r>
            <a:r>
              <a:rPr lang="en-US" sz="2000" dirty="0" err="1" smtClean="0"/>
              <a:t>Navicular</a:t>
            </a:r>
            <a:r>
              <a:rPr lang="en-US" sz="2000" dirty="0" smtClean="0"/>
              <a:t>, </a:t>
            </a:r>
            <a:r>
              <a:rPr lang="en-US" sz="2000" dirty="0" err="1" smtClean="0"/>
              <a:t>Calcaneous</a:t>
            </a:r>
            <a:r>
              <a:rPr lang="en-US" sz="2000" dirty="0" smtClean="0"/>
              <a:t>/</a:t>
            </a:r>
            <a:r>
              <a:rPr lang="en-US" sz="2000" dirty="0" err="1" smtClean="0"/>
              <a:t>Cuboid</a:t>
            </a:r>
            <a:endParaRPr lang="en-US" sz="2000" dirty="0" smtClean="0"/>
          </a:p>
          <a:p>
            <a:r>
              <a:rPr lang="en-US" sz="2000" dirty="0" smtClean="0"/>
              <a:t>Forefoot:  </a:t>
            </a:r>
          </a:p>
          <a:p>
            <a:pPr lvl="1"/>
            <a:r>
              <a:rPr lang="en-US" sz="2000" dirty="0" smtClean="0"/>
              <a:t>Inside- </a:t>
            </a:r>
            <a:r>
              <a:rPr lang="en-US" sz="2000" dirty="0" err="1" smtClean="0"/>
              <a:t>Navicular</a:t>
            </a:r>
            <a:r>
              <a:rPr lang="en-US" sz="2000" dirty="0" smtClean="0"/>
              <a:t>,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and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Cuneiform</a:t>
            </a:r>
          </a:p>
          <a:p>
            <a:pPr lvl="1"/>
            <a:r>
              <a:rPr lang="en-US" sz="2000" dirty="0" smtClean="0"/>
              <a:t>Outside- </a:t>
            </a:r>
            <a:r>
              <a:rPr lang="en-US" sz="2000" dirty="0" err="1" smtClean="0"/>
              <a:t>Cuboid</a:t>
            </a:r>
            <a:r>
              <a:rPr lang="en-US" sz="2000" dirty="0" smtClean="0"/>
              <a:t>,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Cuneiform,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-5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Metatarsals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Foot/Ankle Bony Anatomy</a:t>
            </a:r>
            <a:endParaRPr lang="en-US" dirty="0"/>
          </a:p>
        </p:txBody>
      </p:sp>
      <p:pic>
        <p:nvPicPr>
          <p:cNvPr id="31748" name="Picture 4" descr="https://encrypted-tbn1.gstatic.com/images?q=tbn:ANd9GcTO-rVEHt-lVcYyA_Kw6F1YdHAamGn31YMKDQ4j2Us2Un4PEeLKP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505200"/>
            <a:ext cx="4376788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52400" y="1295400"/>
            <a:ext cx="52578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sz="1900" dirty="0" smtClean="0"/>
              <a:t>Initial Contact </a:t>
            </a:r>
          </a:p>
          <a:p>
            <a:pPr lvl="1"/>
            <a:r>
              <a:rPr lang="en-US" sz="1900" dirty="0" smtClean="0"/>
              <a:t>Contact point changes need for motion</a:t>
            </a:r>
          </a:p>
          <a:p>
            <a:pPr lvl="2"/>
            <a:r>
              <a:rPr lang="en-US" sz="1900" dirty="0" smtClean="0"/>
              <a:t>Need 26-30 degrees of </a:t>
            </a:r>
            <a:r>
              <a:rPr lang="en-US" sz="1900" dirty="0" err="1" smtClean="0"/>
              <a:t>dorsiflexion</a:t>
            </a:r>
            <a:r>
              <a:rPr lang="en-US" sz="1900" dirty="0" smtClean="0"/>
              <a:t> (toes up), 50 degrees of </a:t>
            </a:r>
            <a:r>
              <a:rPr lang="en-US" sz="1900" dirty="0" err="1" smtClean="0"/>
              <a:t>plantarflexion</a:t>
            </a:r>
            <a:r>
              <a:rPr lang="en-US" sz="1900" dirty="0" smtClean="0"/>
              <a:t> (toes down)</a:t>
            </a:r>
          </a:p>
          <a:p>
            <a:pPr lvl="3"/>
            <a:r>
              <a:rPr lang="en-US" dirty="0" smtClean="0"/>
              <a:t>Depends on person, surface, speed, training, </a:t>
            </a:r>
            <a:r>
              <a:rPr lang="en-US" dirty="0" smtClean="0"/>
              <a:t>etc</a:t>
            </a:r>
          </a:p>
          <a:p>
            <a:pPr lvl="3"/>
            <a:r>
              <a:rPr lang="en-US" dirty="0" smtClean="0"/>
              <a:t>Max </a:t>
            </a:r>
            <a:r>
              <a:rPr lang="en-US" dirty="0" err="1" smtClean="0"/>
              <a:t>dorsiflexion</a:t>
            </a:r>
            <a:r>
              <a:rPr lang="en-US" dirty="0" smtClean="0"/>
              <a:t> occurs just prior to heel raise</a:t>
            </a:r>
            <a:endParaRPr lang="en-US" dirty="0" smtClean="0"/>
          </a:p>
          <a:p>
            <a:pPr lvl="3">
              <a:buNone/>
            </a:pPr>
            <a:endParaRPr lang="en-US" b="1" dirty="0" smtClean="0"/>
          </a:p>
          <a:p>
            <a:pPr lvl="3">
              <a:buNone/>
            </a:pPr>
            <a:r>
              <a:rPr lang="en-US" b="1" dirty="0" smtClean="0"/>
              <a:t>Heel Strike:</a:t>
            </a:r>
            <a:endParaRPr lang="en-US" dirty="0" smtClean="0"/>
          </a:p>
          <a:p>
            <a:pPr lvl="1"/>
            <a:r>
              <a:rPr lang="en-US" sz="1900" dirty="0" smtClean="0"/>
              <a:t>Eccentric control of foot lowering</a:t>
            </a:r>
          </a:p>
          <a:p>
            <a:pPr lvl="2"/>
            <a:r>
              <a:rPr lang="en-US" sz="1900" dirty="0" err="1" smtClean="0"/>
              <a:t>Tibialis</a:t>
            </a:r>
            <a:r>
              <a:rPr lang="en-US" sz="1900" dirty="0" smtClean="0"/>
              <a:t> </a:t>
            </a:r>
            <a:r>
              <a:rPr lang="en-US" sz="1900" dirty="0" smtClean="0"/>
              <a:t>anterior</a:t>
            </a:r>
          </a:p>
          <a:p>
            <a:pPr lvl="1"/>
            <a:r>
              <a:rPr lang="en-US" sz="1900" dirty="0" smtClean="0"/>
              <a:t>Eccentric control of knee flexion to mid stance</a:t>
            </a:r>
          </a:p>
          <a:p>
            <a:pPr lvl="2"/>
            <a:r>
              <a:rPr lang="en-US" sz="1900" dirty="0" err="1" smtClean="0"/>
              <a:t>Soleus</a:t>
            </a:r>
            <a:r>
              <a:rPr lang="en-US" sz="1900" dirty="0" smtClean="0"/>
              <a:t> </a:t>
            </a:r>
            <a:endParaRPr lang="en-US" sz="1900" dirty="0" smtClean="0"/>
          </a:p>
          <a:p>
            <a:pPr lvl="1"/>
            <a:endParaRPr lang="en-US" sz="1800" dirty="0" smtClean="0"/>
          </a:p>
          <a:p>
            <a:pPr>
              <a:buNone/>
            </a:pPr>
            <a:r>
              <a:rPr lang="en-US" sz="2200" dirty="0" smtClean="0"/>
              <a:t>   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3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50292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   Foot/Ankle Mechanics -  	   Initial contact</a:t>
            </a:r>
            <a:endParaRPr lang="en-US" sz="2800" dirty="0"/>
          </a:p>
        </p:txBody>
      </p:sp>
      <p:pic>
        <p:nvPicPr>
          <p:cNvPr id="22530" name="Picture 2" descr="http://ibexadventure.com/wp-content/uploads/2011/05/gastroc-sole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28600"/>
            <a:ext cx="4191000" cy="2857500"/>
          </a:xfrm>
          <a:prstGeom prst="rect">
            <a:avLst/>
          </a:prstGeom>
          <a:noFill/>
        </p:spPr>
      </p:pic>
      <p:pic>
        <p:nvPicPr>
          <p:cNvPr id="22532" name="Picture 4" descr="http://classconnection.s3.amazonaws.com/291/flashcards/269291/png/tibialis_anterior135430066948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124200"/>
            <a:ext cx="3200400" cy="35737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0"/>
            <a:ext cx="5029200" cy="65264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3810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Peroneus</a:t>
            </a:r>
            <a:r>
              <a:rPr lang="en-US" b="1" dirty="0" smtClean="0"/>
              <a:t> </a:t>
            </a:r>
            <a:r>
              <a:rPr lang="en-US" b="1" dirty="0" err="1" smtClean="0"/>
              <a:t>Longus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457200"/>
            <a:ext cx="243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Begins on the outer surface of the fibula (outside of the lower leg)</a:t>
            </a:r>
          </a:p>
          <a:p>
            <a:endParaRPr lang="en-US" dirty="0" smtClean="0"/>
          </a:p>
          <a:p>
            <a:r>
              <a:rPr lang="en-US" dirty="0" smtClean="0"/>
              <a:t>Ends on the under surface of the first metatarsal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L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219200"/>
            <a:ext cx="5943600" cy="44577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classconnection.s3.amazonaws.com/291/flashcards/269291/png/tibialis_posterior13543009584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5466" y="152399"/>
            <a:ext cx="7488534" cy="67056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1143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Posterior </a:t>
            </a:r>
            <a:r>
              <a:rPr lang="en-US" dirty="0" err="1" smtClean="0"/>
              <a:t>Tibialis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osterior ti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990600"/>
            <a:ext cx="6385475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italAreaPT_Logo-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533400"/>
            <a:ext cx="3873767" cy="1785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2514600"/>
            <a:ext cx="7696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 </a:t>
            </a:r>
            <a:r>
              <a:rPr lang="en-US" sz="2800" dirty="0" smtClean="0">
                <a:hlinkClick r:id="rId3"/>
              </a:rPr>
              <a:t>Andrew@CapitalAreaPT.com</a:t>
            </a:r>
            <a:endParaRPr lang="en-US" sz="2800" dirty="0" smtClean="0"/>
          </a:p>
          <a:p>
            <a:r>
              <a:rPr lang="en-US" sz="2800" dirty="0" smtClean="0"/>
              <a:t>	</a:t>
            </a:r>
            <a:r>
              <a:rPr lang="en-US" sz="2800" dirty="0" smtClean="0"/>
              <a:t>        Parade Ground Village</a:t>
            </a:r>
          </a:p>
          <a:p>
            <a:r>
              <a:rPr lang="en-US" sz="2800" dirty="0" smtClean="0"/>
              <a:t> </a:t>
            </a:r>
            <a:r>
              <a:rPr lang="en-US" sz="2800" dirty="0" smtClean="0"/>
              <a:t>             7 Hemphill Place Suite 130  	        </a:t>
            </a:r>
            <a:r>
              <a:rPr lang="en-US" sz="2800" dirty="0" smtClean="0"/>
              <a:t>	</a:t>
            </a:r>
            <a:r>
              <a:rPr lang="en-US" sz="2800" dirty="0" smtClean="0"/>
              <a:t>	          Malta NY </a:t>
            </a:r>
            <a:br>
              <a:rPr lang="en-US" sz="2800" dirty="0" smtClean="0"/>
            </a:br>
            <a:r>
              <a:rPr lang="en-US" sz="2800" dirty="0" smtClean="0"/>
              <a:t>	       	      518-289-5242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791200"/>
          </a:xfrm>
        </p:spPr>
        <p:txBody>
          <a:bodyPr>
            <a:normAutofit fontScale="55000" lnSpcReduction="20000"/>
          </a:bodyPr>
          <a:lstStyle/>
          <a:p>
            <a:pPr lvl="3">
              <a:buNone/>
            </a:pPr>
            <a:endParaRPr lang="en-US" dirty="0" smtClean="0"/>
          </a:p>
          <a:p>
            <a:pPr lvl="3">
              <a:buNone/>
            </a:pPr>
            <a:endParaRPr lang="en-US" dirty="0" smtClean="0"/>
          </a:p>
          <a:p>
            <a:r>
              <a:rPr lang="en-US" sz="4500" dirty="0" smtClean="0"/>
              <a:t>Weight Acceptance: </a:t>
            </a:r>
          </a:p>
          <a:p>
            <a:pPr lvl="1"/>
            <a:r>
              <a:rPr lang="en-US" sz="4000" dirty="0" smtClean="0"/>
              <a:t>As foot accepts weight it must go from a </a:t>
            </a:r>
            <a:r>
              <a:rPr lang="en-US" sz="4000" b="1" dirty="0" smtClean="0"/>
              <a:t>stable/locked</a:t>
            </a:r>
            <a:r>
              <a:rPr lang="en-US" sz="4000" dirty="0" smtClean="0"/>
              <a:t> position (initial contact), to a more </a:t>
            </a:r>
            <a:r>
              <a:rPr lang="en-US" sz="4000" b="1" dirty="0" smtClean="0"/>
              <a:t>flexible</a:t>
            </a:r>
            <a:r>
              <a:rPr lang="en-US" sz="4000" dirty="0" smtClean="0"/>
              <a:t> (mid-stance), back to a </a:t>
            </a:r>
            <a:r>
              <a:rPr lang="en-US" sz="4000" b="1" dirty="0" smtClean="0"/>
              <a:t>stable/locked</a:t>
            </a:r>
            <a:r>
              <a:rPr lang="en-US" sz="4000" dirty="0" smtClean="0"/>
              <a:t> position (terminal stance)</a:t>
            </a:r>
          </a:p>
          <a:p>
            <a:pPr lvl="2"/>
            <a:r>
              <a:rPr lang="en-US" sz="4000" dirty="0" err="1" smtClean="0"/>
              <a:t>Supination</a:t>
            </a:r>
            <a:r>
              <a:rPr lang="en-US" sz="4000" dirty="0" smtClean="0"/>
              <a:t> -&gt; </a:t>
            </a:r>
            <a:r>
              <a:rPr lang="en-US" sz="4000" dirty="0" err="1" smtClean="0"/>
              <a:t>pronation</a:t>
            </a:r>
            <a:r>
              <a:rPr lang="en-US" sz="4000" dirty="0" smtClean="0"/>
              <a:t> -&gt; </a:t>
            </a:r>
            <a:r>
              <a:rPr lang="en-US" sz="4000" dirty="0" err="1" smtClean="0"/>
              <a:t>supination</a:t>
            </a:r>
            <a:r>
              <a:rPr lang="en-US" sz="4000" dirty="0" smtClean="0"/>
              <a:t> </a:t>
            </a:r>
          </a:p>
          <a:p>
            <a:pPr lvl="2"/>
            <a:r>
              <a:rPr lang="en-US" sz="4000" dirty="0" smtClean="0"/>
              <a:t>“sling shot”</a:t>
            </a:r>
          </a:p>
          <a:p>
            <a:pPr lvl="2"/>
            <a:endParaRPr lang="en-US" sz="4000" dirty="0" smtClean="0"/>
          </a:p>
          <a:p>
            <a:pPr lvl="1"/>
            <a:r>
              <a:rPr lang="en-US" sz="4000" dirty="0" smtClean="0"/>
              <a:t>The foot must have a balance between </a:t>
            </a:r>
            <a:r>
              <a:rPr lang="en-US" sz="4000" dirty="0" err="1" smtClean="0"/>
              <a:t>pronation</a:t>
            </a:r>
            <a:r>
              <a:rPr lang="en-US" sz="4000" dirty="0" smtClean="0"/>
              <a:t> and </a:t>
            </a:r>
            <a:r>
              <a:rPr lang="en-US" sz="4000" dirty="0" err="1" smtClean="0"/>
              <a:t>supination</a:t>
            </a:r>
            <a:r>
              <a:rPr lang="en-US" sz="4000" dirty="0" smtClean="0"/>
              <a:t>. Too much or too little of either motion at the wrong time of the gait cycle leads to inefficient foot function and potential dysfunction</a:t>
            </a:r>
          </a:p>
          <a:p>
            <a:pPr lvl="2"/>
            <a:r>
              <a:rPr lang="en-US" sz="4000" dirty="0" err="1" smtClean="0"/>
              <a:t>Pronation</a:t>
            </a:r>
            <a:r>
              <a:rPr lang="en-US" sz="4000" dirty="0" smtClean="0"/>
              <a:t> is a normal part of the cycle and is necessary for shock absorption</a:t>
            </a:r>
          </a:p>
          <a:p>
            <a:pPr lvl="1"/>
            <a:endParaRPr lang="en-US" sz="40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 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 Foot/Ankle Mechanics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023872"/>
          </a:xfrm>
        </p:spPr>
        <p:txBody>
          <a:bodyPr>
            <a:normAutofit fontScale="85000" lnSpcReduction="20000"/>
          </a:bodyPr>
          <a:lstStyle/>
          <a:p>
            <a:r>
              <a:rPr lang="en-US" sz="2200" dirty="0" smtClean="0"/>
              <a:t>Posterior </a:t>
            </a:r>
            <a:r>
              <a:rPr lang="en-US" sz="2200" dirty="0" err="1" smtClean="0"/>
              <a:t>Tibialis</a:t>
            </a:r>
            <a:r>
              <a:rPr lang="en-US" sz="2200" dirty="0" smtClean="0"/>
              <a:t> muscle works eccentrically to control arch lowering</a:t>
            </a:r>
          </a:p>
          <a:p>
            <a:pPr lvl="1"/>
            <a:r>
              <a:rPr lang="en-US" sz="1800" dirty="0" smtClean="0"/>
              <a:t>Rear foot tilts from inside (inverted) to outside (</a:t>
            </a:r>
            <a:r>
              <a:rPr lang="en-US" sz="1800" dirty="0" err="1" smtClean="0"/>
              <a:t>everted</a:t>
            </a:r>
            <a:r>
              <a:rPr lang="en-US" sz="1800" dirty="0" smtClean="0"/>
              <a:t>) 8-12 degrees, </a:t>
            </a:r>
            <a:r>
              <a:rPr lang="en-US" sz="1800" dirty="0" err="1" smtClean="0"/>
              <a:t>Navicular</a:t>
            </a:r>
            <a:r>
              <a:rPr lang="en-US" sz="1800" dirty="0" smtClean="0"/>
              <a:t> bone drops 7-10mm</a:t>
            </a:r>
          </a:p>
          <a:p>
            <a:pPr lvl="1"/>
            <a:r>
              <a:rPr lang="en-US" sz="1800" b="1" dirty="0" smtClean="0"/>
              <a:t>This takes .15 seconds </a:t>
            </a:r>
          </a:p>
          <a:p>
            <a:pPr lvl="2"/>
            <a:r>
              <a:rPr lang="en-US" sz="1800" dirty="0" err="1" smtClean="0"/>
              <a:t>Proprioceptive</a:t>
            </a:r>
            <a:r>
              <a:rPr lang="en-US" sz="1800" dirty="0" smtClean="0"/>
              <a:t> training</a:t>
            </a:r>
            <a:endParaRPr lang="en-US" sz="4000" dirty="0" smtClean="0"/>
          </a:p>
          <a:p>
            <a:r>
              <a:rPr lang="en-US" sz="2000" dirty="0" smtClean="0"/>
              <a:t>End of the stance phase- foot locks back into a </a:t>
            </a:r>
            <a:r>
              <a:rPr lang="en-US" sz="2000" dirty="0" err="1" smtClean="0"/>
              <a:t>supinated</a:t>
            </a:r>
            <a:r>
              <a:rPr lang="en-US" sz="2000" dirty="0" smtClean="0"/>
              <a:t> position </a:t>
            </a:r>
          </a:p>
          <a:p>
            <a:pPr lvl="1"/>
            <a:r>
              <a:rPr lang="en-US" sz="2000" dirty="0" smtClean="0"/>
              <a:t>8-12 degrees of outside tilting turns into 5 degrees of inside tilting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Foot/Ankle Mechanics*</a:t>
            </a:r>
            <a:endParaRPr lang="en-US" dirty="0"/>
          </a:p>
        </p:txBody>
      </p:sp>
      <p:pic>
        <p:nvPicPr>
          <p:cNvPr id="4" name="Picture 3" descr="cal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3429000"/>
            <a:ext cx="5486400" cy="230428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2362200" y="3886200"/>
            <a:ext cx="0" cy="762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133600" y="4648200"/>
            <a:ext cx="228600" cy="533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867400" y="3886200"/>
            <a:ext cx="0" cy="762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867400" y="4724400"/>
            <a:ext cx="304800" cy="457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8600" y="5657670"/>
            <a:ext cx="830580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Right Foot:  </a:t>
            </a:r>
            <a:r>
              <a:rPr lang="en-US" dirty="0" err="1" smtClean="0"/>
              <a:t>supinated</a:t>
            </a:r>
            <a:r>
              <a:rPr lang="en-US" dirty="0" smtClean="0"/>
              <a:t>               neutral            </a:t>
            </a:r>
            <a:r>
              <a:rPr lang="en-US" dirty="0" err="1" smtClean="0"/>
              <a:t>pronated</a:t>
            </a:r>
            <a:endParaRPr lang="en-US" dirty="0" smtClean="0"/>
          </a:p>
          <a:p>
            <a:r>
              <a:rPr lang="en-US" dirty="0" smtClean="0"/>
              <a:t>                   (Inversion)                                    (</a:t>
            </a:r>
            <a:r>
              <a:rPr lang="en-US" dirty="0" err="1" smtClean="0"/>
              <a:t>Eversion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s://medbridgeuploads.s3.amazonaws.com/Segment/443/1399492637536a901d75c2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3810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s://medbridgeuploads.s3.amazonaws.com/Segment/443/1399492637536a901d811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1000"/>
            <a:ext cx="38195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" y="3657600"/>
            <a:ext cx="8534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/>
              <a:t>Rearfoot</a:t>
            </a:r>
            <a:r>
              <a:rPr lang="en-US" dirty="0"/>
              <a:t> </a:t>
            </a:r>
            <a:r>
              <a:rPr lang="en-US" dirty="0" err="1"/>
              <a:t>pronation</a:t>
            </a:r>
            <a:r>
              <a:rPr lang="en-US" dirty="0"/>
              <a:t> occurs relative to forefoot </a:t>
            </a:r>
            <a:r>
              <a:rPr lang="en-US" dirty="0" err="1"/>
              <a:t>supination</a:t>
            </a:r>
            <a:r>
              <a:rPr lang="en-US" dirty="0"/>
              <a:t> (forefoot does not </a:t>
            </a:r>
            <a:r>
              <a:rPr lang="en-US" dirty="0" err="1"/>
              <a:t>pronate</a:t>
            </a:r>
            <a:r>
              <a:rPr lang="en-US" dirty="0"/>
              <a:t> as fast as </a:t>
            </a:r>
            <a:r>
              <a:rPr lang="en-US" dirty="0" err="1"/>
              <a:t>rearfoot</a:t>
            </a:r>
            <a:r>
              <a:rPr lang="en-US" dirty="0"/>
              <a:t>)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Deceleration </a:t>
            </a:r>
            <a:r>
              <a:rPr lang="en-US" dirty="0"/>
              <a:t>occurs: creates lowering of </a:t>
            </a:r>
            <a:r>
              <a:rPr lang="en-US" dirty="0" smtClean="0"/>
              <a:t>the </a:t>
            </a:r>
            <a:r>
              <a:rPr lang="en-US" dirty="0" smtClean="0"/>
              <a:t>arch (controlled), </a:t>
            </a:r>
            <a:r>
              <a:rPr lang="en-US" dirty="0" smtClean="0"/>
              <a:t>lengthening </a:t>
            </a:r>
            <a:r>
              <a:rPr lang="en-US" dirty="0"/>
              <a:t>and tension in plantar </a:t>
            </a:r>
            <a:r>
              <a:rPr lang="en-US" dirty="0" smtClean="0"/>
              <a:t>fascia- creating </a:t>
            </a:r>
            <a:r>
              <a:rPr lang="en-US" dirty="0"/>
              <a:t>elastic potential </a:t>
            </a:r>
            <a:r>
              <a:rPr lang="en-US" dirty="0" smtClean="0"/>
              <a:t>energy</a:t>
            </a: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Near </a:t>
            </a:r>
            <a:r>
              <a:rPr lang="en-US" dirty="0"/>
              <a:t>terminal stance </a:t>
            </a:r>
            <a:r>
              <a:rPr lang="en-US" dirty="0" smtClean="0"/>
              <a:t>we want more </a:t>
            </a:r>
            <a:r>
              <a:rPr lang="en-US" dirty="0"/>
              <a:t>of a stable foot: rear foot goes back to </a:t>
            </a:r>
            <a:r>
              <a:rPr lang="en-US" dirty="0" err="1" smtClean="0"/>
              <a:t>supination</a:t>
            </a:r>
            <a:r>
              <a:rPr lang="en-US" dirty="0" smtClean="0"/>
              <a:t>-  </a:t>
            </a:r>
            <a:r>
              <a:rPr lang="en-US" b="1" dirty="0" err="1" smtClean="0"/>
              <a:t>Peroneus</a:t>
            </a:r>
            <a:r>
              <a:rPr lang="en-US" b="1" dirty="0" smtClean="0"/>
              <a:t> </a:t>
            </a:r>
            <a:r>
              <a:rPr lang="en-US" b="1" dirty="0" err="1" smtClean="0"/>
              <a:t>longus</a:t>
            </a:r>
            <a:r>
              <a:rPr lang="en-US" b="1" dirty="0" smtClean="0"/>
              <a:t> </a:t>
            </a:r>
            <a:r>
              <a:rPr lang="en-US" dirty="0" smtClean="0"/>
              <a:t>activates (don’t </a:t>
            </a:r>
            <a:r>
              <a:rPr lang="en-US" dirty="0"/>
              <a:t>want to roll </a:t>
            </a:r>
            <a:r>
              <a:rPr lang="en-US" dirty="0" smtClean="0"/>
              <a:t>weight on </a:t>
            </a:r>
            <a:r>
              <a:rPr lang="en-US" dirty="0"/>
              <a:t>the outside of the foot)- </a:t>
            </a:r>
            <a:r>
              <a:rPr lang="en-US" dirty="0" smtClean="0"/>
              <a:t>this creates </a:t>
            </a:r>
            <a:r>
              <a:rPr lang="en-US" dirty="0"/>
              <a:t>a stabilizing sling for the foot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32766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dirty="0" err="1" smtClean="0"/>
              <a:t>Rearfoot</a:t>
            </a:r>
            <a:r>
              <a:rPr lang="en-US" sz="1400" dirty="0" smtClean="0"/>
              <a:t> </a:t>
            </a:r>
            <a:r>
              <a:rPr lang="en-US" sz="1400" dirty="0" err="1" smtClean="0"/>
              <a:t>pronation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638800" y="3200400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(Forefoot </a:t>
            </a:r>
            <a:r>
              <a:rPr lang="en-US" sz="1400" dirty="0" err="1" smtClean="0"/>
              <a:t>pronation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371600" y="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Ankle- </a:t>
            </a:r>
            <a:r>
              <a:rPr lang="en-US" sz="2400" dirty="0" err="1" smtClean="0"/>
              <a:t>Midstance</a:t>
            </a:r>
            <a:r>
              <a:rPr lang="en-US" sz="2400" dirty="0" smtClean="0"/>
              <a:t> to Terminal Stance*</a:t>
            </a:r>
            <a:endParaRPr 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7600" y="1905000"/>
            <a:ext cx="5105400" cy="3078163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“Windlass effect”- winding of the plantar fascia creates shortening of the space between the forefoot and rear foot-raising the arch</a:t>
            </a:r>
          </a:p>
          <a:p>
            <a:endParaRPr lang="en-US" dirty="0" smtClean="0"/>
          </a:p>
          <a:p>
            <a:r>
              <a:rPr lang="en-US" dirty="0" smtClean="0"/>
              <a:t>This demonstrates importance of 1</a:t>
            </a:r>
            <a:r>
              <a:rPr lang="en-US" baseline="30000" dirty="0" smtClean="0"/>
              <a:t>st</a:t>
            </a:r>
            <a:r>
              <a:rPr lang="en-US" dirty="0" smtClean="0"/>
              <a:t> toe extension of at least 65-70 degrees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Controlling Over-</a:t>
            </a:r>
            <a:r>
              <a:rPr lang="en-US" dirty="0" err="1" smtClean="0"/>
              <a:t>Pronation</a:t>
            </a:r>
            <a:endParaRPr lang="en-US" dirty="0"/>
          </a:p>
        </p:txBody>
      </p:sp>
      <p:pic>
        <p:nvPicPr>
          <p:cNvPr id="6" name="Picture 5" descr="windla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33600"/>
            <a:ext cx="3765176" cy="266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12192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Structures that control </a:t>
            </a:r>
            <a:r>
              <a:rPr lang="en-US" dirty="0" err="1" smtClean="0"/>
              <a:t>pronation</a:t>
            </a:r>
            <a:r>
              <a:rPr lang="en-US" dirty="0" smtClean="0"/>
              <a:t>: Posterior </a:t>
            </a:r>
            <a:r>
              <a:rPr lang="en-US" dirty="0" err="1" smtClean="0"/>
              <a:t>tibialis</a:t>
            </a:r>
            <a:r>
              <a:rPr lang="en-US" dirty="0" smtClean="0"/>
              <a:t>, </a:t>
            </a:r>
            <a:r>
              <a:rPr lang="en-US" dirty="0" err="1" smtClean="0"/>
              <a:t>peroneus</a:t>
            </a:r>
            <a:r>
              <a:rPr lang="en-US" dirty="0" smtClean="0"/>
              <a:t> </a:t>
            </a:r>
            <a:r>
              <a:rPr lang="en-US" dirty="0" err="1" smtClean="0"/>
              <a:t>logus</a:t>
            </a:r>
            <a:r>
              <a:rPr lang="en-US" dirty="0" smtClean="0"/>
              <a:t>, </a:t>
            </a:r>
            <a:r>
              <a:rPr lang="en-US" dirty="0" err="1" smtClean="0"/>
              <a:t>soleus</a:t>
            </a:r>
            <a:r>
              <a:rPr lang="en-US" dirty="0" smtClean="0"/>
              <a:t>, ligaments (spring ligament),plantar fascia, joint stiffness.</a:t>
            </a:r>
          </a:p>
        </p:txBody>
      </p:sp>
      <p:pic>
        <p:nvPicPr>
          <p:cNvPr id="13314" name="Picture 2" descr="http://www.cor-kinetic.com/wp-content/uploads/2012/07/big-toe-r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857750"/>
            <a:ext cx="2667000" cy="2000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81328"/>
            <a:ext cx="5181600" cy="49194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Plantar Fasciitis </a:t>
            </a:r>
          </a:p>
          <a:p>
            <a:pPr lvl="1"/>
            <a:r>
              <a:rPr lang="en-US" dirty="0" smtClean="0"/>
              <a:t>Minimizing rate/range of excessive </a:t>
            </a:r>
            <a:r>
              <a:rPr lang="en-US" dirty="0" err="1" smtClean="0"/>
              <a:t>pronation</a:t>
            </a:r>
            <a:endParaRPr lang="en-US" dirty="0" smtClean="0"/>
          </a:p>
          <a:p>
            <a:pPr lvl="1"/>
            <a:r>
              <a:rPr lang="en-US" dirty="0" smtClean="0"/>
              <a:t>Loss of </a:t>
            </a:r>
            <a:r>
              <a:rPr lang="en-US" dirty="0" err="1" smtClean="0"/>
              <a:t>dorsiflexion</a:t>
            </a:r>
            <a:r>
              <a:rPr lang="en-US" dirty="0" smtClean="0"/>
              <a:t> range of motion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Stress Factures</a:t>
            </a:r>
          </a:p>
          <a:p>
            <a:pPr lvl="1"/>
            <a:r>
              <a:rPr lang="en-US" dirty="0" smtClean="0"/>
              <a:t>Avoiding high initial forces and forces during stance phase</a:t>
            </a:r>
          </a:p>
          <a:p>
            <a:pPr lvl="1"/>
            <a:r>
              <a:rPr lang="en-US" dirty="0" smtClean="0"/>
              <a:t>Ensuring proper timing and control of major stabilizing muscles</a:t>
            </a:r>
          </a:p>
          <a:p>
            <a:endParaRPr lang="en-US" dirty="0" smtClean="0"/>
          </a:p>
          <a:p>
            <a:r>
              <a:rPr lang="en-US" dirty="0" smtClean="0"/>
              <a:t>Achilles </a:t>
            </a:r>
            <a:r>
              <a:rPr lang="en-US" dirty="0" err="1" smtClean="0"/>
              <a:t>Tendinosis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Proper tissue adaptation time</a:t>
            </a:r>
          </a:p>
          <a:p>
            <a:pPr lvl="1"/>
            <a:r>
              <a:rPr lang="en-US" dirty="0" smtClean="0"/>
              <a:t>Proper </a:t>
            </a:r>
            <a:r>
              <a:rPr lang="en-US" b="1" dirty="0" smtClean="0"/>
              <a:t>eccentric</a:t>
            </a:r>
            <a:r>
              <a:rPr lang="en-US" dirty="0" smtClean="0"/>
              <a:t> control/strength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Foot dysfunction leading to conditions</a:t>
            </a:r>
            <a:endParaRPr lang="en-US" sz="3200" dirty="0"/>
          </a:p>
        </p:txBody>
      </p:sp>
      <p:pic>
        <p:nvPicPr>
          <p:cNvPr id="4" name="Picture 3" descr="plantar-fascia_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1143000"/>
            <a:ext cx="2857500" cy="2143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34200" y="5181600"/>
            <a:ext cx="2209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Right, normal</a:t>
            </a:r>
          </a:p>
          <a:p>
            <a:r>
              <a:rPr lang="en-US" sz="1000" dirty="0" smtClean="0"/>
              <a:t>Front, SM</a:t>
            </a:r>
          </a:p>
          <a:p>
            <a:r>
              <a:rPr lang="en-US" sz="1000" dirty="0" smtClean="0"/>
              <a:t>Right, SM</a:t>
            </a:r>
            <a:endParaRPr lang="en-US" sz="1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nee_anatomy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143000"/>
            <a:ext cx="7139459" cy="3962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Knee Bony Anatomy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19200" y="51816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Knee mainly flexes and extends but does move a slight into rotation and side/side (</a:t>
            </a:r>
            <a:r>
              <a:rPr lang="en-US" dirty="0" err="1" smtClean="0"/>
              <a:t>varus</a:t>
            </a:r>
            <a:r>
              <a:rPr lang="en-US" dirty="0" smtClean="0"/>
              <a:t>/</a:t>
            </a:r>
            <a:r>
              <a:rPr lang="en-US" dirty="0" err="1" smtClean="0"/>
              <a:t>valgus</a:t>
            </a:r>
            <a:r>
              <a:rPr lang="en-US" dirty="0" smtClean="0"/>
              <a:t>). If excessive or lacking, compensation develops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Quadriceps Muscl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85112"/>
            <a:ext cx="4634484" cy="6672888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3700272"/>
          </a:xfrm>
        </p:spPr>
        <p:txBody>
          <a:bodyPr>
            <a:normAutofit lnSpcReduction="10000"/>
          </a:bodyPr>
          <a:lstStyle/>
          <a:p>
            <a:pPr lvl="1"/>
            <a:endParaRPr lang="en-US" dirty="0" smtClean="0"/>
          </a:p>
          <a:p>
            <a:r>
              <a:rPr lang="en-US" dirty="0" smtClean="0"/>
              <a:t>Initial Contact: knee is slightly flexed (20 degrees)</a:t>
            </a:r>
          </a:p>
          <a:p>
            <a:pPr lvl="1"/>
            <a:r>
              <a:rPr lang="en-US" dirty="0" smtClean="0"/>
              <a:t>“</a:t>
            </a:r>
            <a:r>
              <a:rPr lang="en-US" b="1" dirty="0" smtClean="0"/>
              <a:t>reverse heel strike”:</a:t>
            </a:r>
            <a:r>
              <a:rPr lang="en-US" dirty="0" smtClean="0"/>
              <a:t> hamstring co-contraction with quadriceps in terminal swing phase</a:t>
            </a:r>
          </a:p>
          <a:p>
            <a:r>
              <a:rPr lang="en-US" dirty="0" smtClean="0"/>
              <a:t>Weight acceptance: 20 degrees of knee flexion turns into about 35-40 degrees</a:t>
            </a:r>
          </a:p>
          <a:p>
            <a:pPr lvl="1">
              <a:buNone/>
            </a:pPr>
            <a:r>
              <a:rPr lang="en-US" dirty="0" smtClean="0"/>
              <a:t>	Quadriceps absorb this eccentrically </a:t>
            </a:r>
          </a:p>
          <a:p>
            <a:r>
              <a:rPr lang="en-US" dirty="0" smtClean="0"/>
              <a:t>	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</a:t>
            </a:r>
            <a:r>
              <a:rPr lang="en-US" sz="3600" dirty="0" smtClean="0"/>
              <a:t>Knee Mechanics- Initial Contact</a:t>
            </a:r>
            <a:endParaRPr lang="en-US" dirty="0"/>
          </a:p>
        </p:txBody>
      </p:sp>
      <p:pic>
        <p:nvPicPr>
          <p:cNvPr id="36866" name="Picture 2" descr="http://www.fit4duty.co.uk/wp-content/uploads/2012/09/running-mechanic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114800"/>
            <a:ext cx="7752346" cy="2496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6553200" cy="293827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Quadriceps Muscle: Your #1 Shock Absorber</a:t>
            </a:r>
          </a:p>
          <a:p>
            <a:pPr lvl="1"/>
            <a:r>
              <a:rPr lang="en-US" dirty="0" smtClean="0"/>
              <a:t>Eccentric control at initial contact- </a:t>
            </a:r>
            <a:r>
              <a:rPr lang="en-US" dirty="0" err="1" smtClean="0"/>
              <a:t>midstance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Injury, joint effusion, atrophy?</a:t>
            </a:r>
          </a:p>
          <a:p>
            <a:pPr lvl="1"/>
            <a:endParaRPr lang="en-US" dirty="0" smtClean="0"/>
          </a:p>
          <a:p>
            <a:r>
              <a:rPr lang="en-US" sz="2800" dirty="0" smtClean="0"/>
              <a:t>Foot hits ground: knee flexes, patella goes through natural slight outer tracking controlled by </a:t>
            </a:r>
            <a:r>
              <a:rPr lang="en-US" sz="2800" dirty="0" err="1" smtClean="0"/>
              <a:t>vastus</a:t>
            </a:r>
            <a:r>
              <a:rPr lang="en-US" sz="2800" dirty="0" smtClean="0"/>
              <a:t> </a:t>
            </a:r>
            <a:r>
              <a:rPr lang="en-US" sz="2800" dirty="0" err="1" smtClean="0"/>
              <a:t>medialis</a:t>
            </a:r>
            <a:r>
              <a:rPr lang="en-US" sz="2800" dirty="0" smtClean="0"/>
              <a:t> oblique </a:t>
            </a:r>
            <a:r>
              <a:rPr lang="en-US" sz="2800" dirty="0" smtClean="0"/>
              <a:t>(part of quadriceps)</a:t>
            </a:r>
          </a:p>
          <a:p>
            <a:r>
              <a:rPr lang="en-US" sz="2800" dirty="0" smtClean="0"/>
              <a:t>Must control excessive internal rotation and adduction of femur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</a:t>
            </a:r>
            <a:r>
              <a:rPr lang="en-US" sz="4000" dirty="0" smtClean="0"/>
              <a:t>Knee Mechanics-</a:t>
            </a:r>
            <a:r>
              <a:rPr lang="en-US" sz="4000" dirty="0" err="1" smtClean="0"/>
              <a:t>Midstance</a:t>
            </a:r>
            <a:r>
              <a:rPr lang="en-US" sz="4000" dirty="0" smtClean="0"/>
              <a:t> to            	          Terminal Stance</a:t>
            </a:r>
            <a:endParaRPr lang="en-US" dirty="0"/>
          </a:p>
        </p:txBody>
      </p:sp>
      <p:pic>
        <p:nvPicPr>
          <p:cNvPr id="9220" name="Picture 4" descr="http://www.theinjuredknee.com/wp-content/uploads/2011/09/VM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962400"/>
            <a:ext cx="2731697" cy="2895600"/>
          </a:xfrm>
          <a:prstGeom prst="rect">
            <a:avLst/>
          </a:prstGeom>
          <a:noFill/>
        </p:spPr>
      </p:pic>
      <p:pic>
        <p:nvPicPr>
          <p:cNvPr id="9222" name="Picture 6" descr="http://movesmrt.files.wordpress.com/2012/09/valgus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0" y="1066800"/>
            <a:ext cx="2000250" cy="5048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4876800" cy="5410200"/>
          </a:xfrm>
        </p:spPr>
        <p:txBody>
          <a:bodyPr/>
          <a:lstStyle/>
          <a:p>
            <a:r>
              <a:rPr lang="en-US" sz="2000" dirty="0" smtClean="0"/>
              <a:t>Swing knee flexes- relates to </a:t>
            </a:r>
            <a:r>
              <a:rPr lang="en-US" sz="2000" dirty="0" err="1" smtClean="0"/>
              <a:t>dorsiflexion</a:t>
            </a:r>
            <a:r>
              <a:rPr lang="en-US" sz="2000" dirty="0" smtClean="0"/>
              <a:t> range of motion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b="1" dirty="0" smtClean="0"/>
              <a:t>Hamstrings</a:t>
            </a:r>
            <a:r>
              <a:rPr lang="en-US" sz="2000" dirty="0" smtClean="0"/>
              <a:t> set up proper stance phase mechanics</a:t>
            </a:r>
          </a:p>
          <a:p>
            <a:pPr lvl="1"/>
            <a:r>
              <a:rPr lang="en-US" sz="1600" dirty="0" smtClean="0"/>
              <a:t> eccentrically controls knee extension (peaks at reverse heel strike- then works concentrically) at same time: commences hip </a:t>
            </a:r>
            <a:r>
              <a:rPr lang="en-US" sz="1600" dirty="0" smtClean="0"/>
              <a:t>extension </a:t>
            </a:r>
            <a:r>
              <a:rPr lang="en-US" sz="1600" dirty="0" smtClean="0"/>
              <a:t>at the point of strike</a:t>
            </a:r>
          </a:p>
          <a:p>
            <a:pPr lvl="1"/>
            <a:endParaRPr lang="en-US" sz="1600" dirty="0" smtClean="0"/>
          </a:p>
          <a:p>
            <a:r>
              <a:rPr lang="en-US" sz="2000" dirty="0" smtClean="0"/>
              <a:t>Needs to be balance between inside and outside hamstring pull to avoid rotation of tibia</a:t>
            </a:r>
          </a:p>
          <a:p>
            <a:pPr lvl="1"/>
            <a:r>
              <a:rPr lang="en-US" sz="1600" dirty="0" smtClean="0"/>
              <a:t>Excessive pull on either side can create abnormal rotation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Mechanics- Swing Phase </a:t>
            </a:r>
            <a:endParaRPr lang="en-US" dirty="0"/>
          </a:p>
        </p:txBody>
      </p:sp>
      <p:pic>
        <p:nvPicPr>
          <p:cNvPr id="4" name="Picture 3" descr="anatomy-of-the-posterior-upper-leg-hamstring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3201" y="1219200"/>
            <a:ext cx="3860799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Understand basics of what is happening during normal running</a:t>
            </a:r>
          </a:p>
          <a:p>
            <a:pPr lvl="1"/>
            <a:r>
              <a:rPr lang="en-US" dirty="0" smtClean="0"/>
              <a:t>There is no “perfect”, running is individual </a:t>
            </a:r>
          </a:p>
          <a:p>
            <a:r>
              <a:rPr lang="en-US" dirty="0" smtClean="0"/>
              <a:t>Understand basic anatomy in relation to normal running</a:t>
            </a:r>
          </a:p>
          <a:p>
            <a:r>
              <a:rPr lang="en-US" dirty="0" smtClean="0"/>
              <a:t>Identify normal mechanics and potential compensatory patterns</a:t>
            </a:r>
          </a:p>
          <a:p>
            <a:r>
              <a:rPr lang="en-US" dirty="0" smtClean="0"/>
              <a:t>Discuss some general techniques to correct compensatory patterns </a:t>
            </a:r>
          </a:p>
          <a:p>
            <a:pPr lvl="1"/>
            <a:r>
              <a:rPr lang="en-US" dirty="0" smtClean="0"/>
              <a:t>Physical Therapy examination would identify individual dysfunction and lead to individual treatment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	Objectives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Patellofemoral</a:t>
            </a:r>
            <a:r>
              <a:rPr lang="en-US" dirty="0" smtClean="0"/>
              <a:t> Pain</a:t>
            </a:r>
          </a:p>
          <a:p>
            <a:pPr lvl="1"/>
            <a:r>
              <a:rPr lang="en-US" dirty="0" smtClean="0"/>
              <a:t>Loss of “reverse heel strike”, hamstring co-contraction</a:t>
            </a:r>
          </a:p>
          <a:p>
            <a:pPr lvl="1"/>
            <a:r>
              <a:rPr lang="en-US" dirty="0" smtClean="0"/>
              <a:t>Quadriceps dysfunction, </a:t>
            </a:r>
            <a:r>
              <a:rPr lang="en-US" dirty="0" err="1" smtClean="0"/>
              <a:t>Vastus</a:t>
            </a:r>
            <a:r>
              <a:rPr lang="en-US" dirty="0" smtClean="0"/>
              <a:t> </a:t>
            </a:r>
            <a:r>
              <a:rPr lang="en-US" dirty="0" err="1" smtClean="0"/>
              <a:t>medialis</a:t>
            </a:r>
            <a:r>
              <a:rPr lang="en-US" dirty="0" smtClean="0"/>
              <a:t> oblique</a:t>
            </a:r>
            <a:endParaRPr lang="en-US" dirty="0" smtClean="0"/>
          </a:p>
          <a:p>
            <a:pPr lvl="1"/>
            <a:r>
              <a:rPr lang="en-US" dirty="0" smtClean="0"/>
              <a:t>Hip and/or ankle dysfunction creating excessive line or pull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Patellar </a:t>
            </a:r>
            <a:r>
              <a:rPr lang="en-US" dirty="0" err="1" smtClean="0"/>
              <a:t>Tendonosis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Loss of eccentric control of quads</a:t>
            </a:r>
          </a:p>
          <a:p>
            <a:pPr lvl="1"/>
            <a:r>
              <a:rPr lang="en-US" dirty="0" smtClean="0"/>
              <a:t>Hip and/or knee dysfunction </a:t>
            </a:r>
          </a:p>
          <a:p>
            <a:endParaRPr lang="en-US" dirty="0" smtClean="0"/>
          </a:p>
          <a:p>
            <a:r>
              <a:rPr lang="en-US" dirty="0" smtClean="0"/>
              <a:t>ITB syndrome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Knee Dysfunction Leading to Conditions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010400" y="55626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Right, SM</a:t>
            </a:r>
          </a:p>
          <a:p>
            <a:r>
              <a:rPr lang="en-US" sz="1400" dirty="0" smtClean="0"/>
              <a:t>Left, SM</a:t>
            </a:r>
            <a:endParaRPr lang="en-US" sz="1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Hip Bony Anatomy</a:t>
            </a:r>
            <a:endParaRPr lang="en-US" dirty="0"/>
          </a:p>
        </p:txBody>
      </p:sp>
      <p:pic>
        <p:nvPicPr>
          <p:cNvPr id="4100" name="Picture 4" descr="http://www.aokainc.com/wp-content/uploads/2013/09/hip-ball-and-socket-join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7934229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static.wixstatic.com/media/1470fd_d8aec731bbca4aad8350383943644b6a.jpg_srz_715_531_85_22_0.50_1.20_0.00_jpg_sr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21384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lut med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066800"/>
            <a:ext cx="5943600" cy="4968849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40487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At initial contact hip shows 20 degrees flexion</a:t>
            </a:r>
          </a:p>
          <a:p>
            <a:pPr lvl="1"/>
            <a:r>
              <a:rPr lang="en-US" dirty="0" smtClean="0"/>
              <a:t>“strike underneath hips”- ankle slightly behind knee and only mildly in front of hips</a:t>
            </a:r>
          </a:p>
          <a:p>
            <a:r>
              <a:rPr lang="en-US" dirty="0" smtClean="0"/>
              <a:t>Eccentric </a:t>
            </a:r>
            <a:r>
              <a:rPr lang="en-US" dirty="0" smtClean="0"/>
              <a:t>control of hip: gluteus </a:t>
            </a:r>
            <a:r>
              <a:rPr lang="en-US" dirty="0" err="1" smtClean="0"/>
              <a:t>maximus</a:t>
            </a:r>
            <a:r>
              <a:rPr lang="en-US" dirty="0" smtClean="0"/>
              <a:t> and </a:t>
            </a:r>
            <a:r>
              <a:rPr lang="en-US" b="1" dirty="0" smtClean="0"/>
              <a:t>gluteus </a:t>
            </a:r>
            <a:r>
              <a:rPr lang="en-US" b="1" dirty="0" err="1" smtClean="0"/>
              <a:t>medius</a:t>
            </a:r>
            <a:r>
              <a:rPr lang="en-US" b="1" dirty="0" smtClean="0"/>
              <a:t> </a:t>
            </a:r>
          </a:p>
          <a:p>
            <a:pPr lvl="1"/>
            <a:r>
              <a:rPr lang="en-US" dirty="0" smtClean="0"/>
              <a:t>Limits excessive hip inward rotation and adduction</a:t>
            </a:r>
          </a:p>
          <a:p>
            <a:pPr lvl="2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Hip at Initial Contact</a:t>
            </a:r>
            <a:endParaRPr lang="en-US" dirty="0"/>
          </a:p>
        </p:txBody>
      </p:sp>
      <p:pic>
        <p:nvPicPr>
          <p:cNvPr id="4" name="Picture 3" descr="hip adduc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0"/>
            <a:ext cx="4191000" cy="3048000"/>
          </a:xfrm>
          <a:prstGeom prst="rect">
            <a:avLst/>
          </a:prstGeom>
        </p:spPr>
      </p:pic>
      <p:pic>
        <p:nvPicPr>
          <p:cNvPr id="6" name="Picture 5" descr="running gait cyc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3745023"/>
            <a:ext cx="3454400" cy="311297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172200" y="5029200"/>
            <a:ext cx="30480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324600" y="5562600"/>
            <a:ext cx="152400" cy="60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172200" y="5029200"/>
            <a:ext cx="152400" cy="1219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895600" y="4953000"/>
            <a:ext cx="3810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/>
          <a:lstStyle/>
          <a:p>
            <a:r>
              <a:rPr lang="en-US" sz="2400" dirty="0" smtClean="0"/>
              <a:t>Continued control of gluteus </a:t>
            </a:r>
            <a:r>
              <a:rPr lang="en-US" sz="2400" dirty="0" err="1" smtClean="0"/>
              <a:t>medius</a:t>
            </a:r>
            <a:r>
              <a:rPr lang="en-US" sz="2400" dirty="0" smtClean="0"/>
              <a:t>/</a:t>
            </a:r>
            <a:r>
              <a:rPr lang="en-US" sz="2400" dirty="0" err="1" smtClean="0"/>
              <a:t>maximus</a:t>
            </a:r>
            <a:endParaRPr lang="en-US" sz="2400" dirty="0" smtClean="0"/>
          </a:p>
          <a:p>
            <a:pPr lvl="1"/>
            <a:r>
              <a:rPr lang="en-US" sz="2000" dirty="0" smtClean="0"/>
              <a:t>Strike pattern should look like running down a line.  Foot prints may overlap each other but not cross.  Should not be too far spread apart </a:t>
            </a:r>
          </a:p>
          <a:p>
            <a:endParaRPr lang="en-US" dirty="0" smtClean="0"/>
          </a:p>
          <a:p>
            <a:r>
              <a:rPr lang="en-US" dirty="0" smtClean="0"/>
              <a:t>Terminal stance: 20 degrees hip extension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Hip during mid-terminal stance</a:t>
            </a:r>
            <a:endParaRPr lang="en-US" dirty="0"/>
          </a:p>
        </p:txBody>
      </p:sp>
      <p:pic>
        <p:nvPicPr>
          <p:cNvPr id="57346" name="Picture 2" descr="http://scottsdalesportsmedicine.net/wp-content/uploads/2014/01/anatomical-s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724274"/>
            <a:ext cx="2124075" cy="3133726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>
          <a:xfrm flipV="1">
            <a:off x="1447800" y="4038600"/>
            <a:ext cx="0" cy="1143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990600" y="5181600"/>
            <a:ext cx="457200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52800" y="411480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May look like more may also come from pelvic and lower back extension- potential source of compensation if restrictions in hip joint 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lut m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143000"/>
            <a:ext cx="3979075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Stance phase hip dysfunction</a:t>
            </a:r>
            <a:endParaRPr lang="en-US" dirty="0"/>
          </a:p>
        </p:txBody>
      </p:sp>
      <p:pic>
        <p:nvPicPr>
          <p:cNvPr id="18434" name="Picture 2" descr="http://strengthrunning.com/wp-content/uploads/2010/10/IT-B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4502" y="1143000"/>
            <a:ext cx="3221792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ITB syndrome</a:t>
            </a:r>
          </a:p>
          <a:p>
            <a:r>
              <a:rPr lang="en-US" dirty="0" smtClean="0"/>
              <a:t>Greater </a:t>
            </a:r>
            <a:r>
              <a:rPr lang="en-US" dirty="0" err="1" smtClean="0"/>
              <a:t>Trochanteric</a:t>
            </a:r>
            <a:r>
              <a:rPr lang="en-US" dirty="0" smtClean="0"/>
              <a:t> Bursitis</a:t>
            </a:r>
          </a:p>
          <a:p>
            <a:r>
              <a:rPr lang="en-US" dirty="0" err="1" smtClean="0"/>
              <a:t>Piriformis</a:t>
            </a:r>
            <a:r>
              <a:rPr lang="en-US" dirty="0" smtClean="0"/>
              <a:t> Syndrome </a:t>
            </a:r>
          </a:p>
          <a:p>
            <a:r>
              <a:rPr lang="en-US" dirty="0" smtClean="0"/>
              <a:t>Sacroiliac joint pain</a:t>
            </a:r>
          </a:p>
          <a:p>
            <a:r>
              <a:rPr lang="en-US" dirty="0" smtClean="0"/>
              <a:t>Hamstring injuries</a:t>
            </a:r>
          </a:p>
          <a:p>
            <a:pPr lvl="1"/>
            <a:r>
              <a:rPr lang="en-US" dirty="0" smtClean="0"/>
              <a:t>Without proper gluteus </a:t>
            </a:r>
            <a:r>
              <a:rPr lang="en-US" dirty="0" err="1" smtClean="0"/>
              <a:t>maximus</a:t>
            </a:r>
            <a:r>
              <a:rPr lang="en-US" dirty="0" smtClean="0"/>
              <a:t> activation </a:t>
            </a:r>
            <a:r>
              <a:rPr lang="en-US" dirty="0" err="1" smtClean="0"/>
              <a:t>hamstings</a:t>
            </a:r>
            <a:r>
              <a:rPr lang="en-US" dirty="0" smtClean="0"/>
              <a:t> constantly pulling on itself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Hip Dysfunction leading to conditions	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53200" y="5791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Back, SM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 stable base which can support and allow for the rest of the movement to occur </a:t>
            </a:r>
          </a:p>
          <a:p>
            <a:r>
              <a:rPr lang="en-US" sz="2400" dirty="0" smtClean="0"/>
              <a:t>Has to also allow for controlled mobility in all 3 planes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Pelvis/Spine</a:t>
            </a:r>
            <a:endParaRPr lang="en-US" dirty="0"/>
          </a:p>
        </p:txBody>
      </p:sp>
      <p:pic>
        <p:nvPicPr>
          <p:cNvPr id="59396" name="Picture 4" descr="http://www.perfectbalanceclinic.com/PBClinic/media/Assets/Images/pelvis_torsion_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8161" y="2895600"/>
            <a:ext cx="3545839" cy="3657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3124200"/>
            <a:ext cx="5181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Pelvic biomechanical abnormalities that lead most to injury: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excessive forward (anterior) pelvic tilt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excessive lateral tilting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asymmetric movement from side-side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b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219200"/>
            <a:ext cx="5638800" cy="516541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Front view of abdominal muscles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 Running Phases</a:t>
            </a:r>
          </a:p>
          <a:p>
            <a:r>
              <a:rPr lang="en-US" dirty="0" smtClean="0"/>
              <a:t>Foot/Ankle</a:t>
            </a:r>
          </a:p>
          <a:p>
            <a:r>
              <a:rPr lang="en-US" dirty="0" smtClean="0"/>
              <a:t>Knee</a:t>
            </a:r>
          </a:p>
          <a:p>
            <a:r>
              <a:rPr lang="en-US" dirty="0" smtClean="0"/>
              <a:t>Hip/Pelvis</a:t>
            </a:r>
          </a:p>
          <a:p>
            <a:r>
              <a:rPr lang="en-US" dirty="0" smtClean="0"/>
              <a:t>Upper Extremity</a:t>
            </a:r>
          </a:p>
          <a:p>
            <a:r>
              <a:rPr lang="en-US" dirty="0" smtClean="0"/>
              <a:t>Assessment of Functional Movement/Tips</a:t>
            </a:r>
          </a:p>
          <a:p>
            <a:pPr lvl="1"/>
            <a:r>
              <a:rPr lang="en-US" dirty="0" smtClean="0"/>
              <a:t>Next Week </a:t>
            </a:r>
          </a:p>
          <a:p>
            <a:r>
              <a:rPr lang="en-US" dirty="0" smtClean="0"/>
              <a:t>Treadmill Analysis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Outline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Dynamic “Core” Stability </a:t>
            </a:r>
            <a:endParaRPr lang="en-US" dirty="0"/>
          </a:p>
        </p:txBody>
      </p:sp>
      <p:pic>
        <p:nvPicPr>
          <p:cNvPr id="6" name="Content Placeholder 5" descr="trans ab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066800"/>
            <a:ext cx="3832980" cy="5607028"/>
          </a:xfrm>
        </p:spPr>
      </p:pic>
      <p:pic>
        <p:nvPicPr>
          <p:cNvPr id="60418" name="Picture 2" descr="http://o.quizlet.com/wDvyBCsGd06j2ju046wkNQ_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9230" y="1752600"/>
            <a:ext cx="3510914" cy="4343400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>
            <a:off x="6705600" y="4800600"/>
            <a:ext cx="6858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019800" y="4800600"/>
            <a:ext cx="68580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6096000" y="3962400"/>
            <a:ext cx="6096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705600" y="3962400"/>
            <a:ext cx="5334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Pelvis slightly rotated backward on the same side at initial contact</a:t>
            </a:r>
          </a:p>
          <a:p>
            <a:r>
              <a:rPr lang="en-US" dirty="0" smtClean="0"/>
              <a:t>Need: Pre-contraction of </a:t>
            </a:r>
            <a:r>
              <a:rPr lang="en-US" dirty="0" err="1" smtClean="0"/>
              <a:t>transversus</a:t>
            </a:r>
            <a:r>
              <a:rPr lang="en-US" dirty="0" smtClean="0"/>
              <a:t> </a:t>
            </a:r>
            <a:r>
              <a:rPr lang="en-US" dirty="0" err="1" smtClean="0"/>
              <a:t>abdominis</a:t>
            </a:r>
            <a:r>
              <a:rPr lang="en-US" dirty="0" smtClean="0"/>
              <a:t> and laying of core muscles with higher demand motion (</a:t>
            </a:r>
            <a:r>
              <a:rPr lang="en-US" dirty="0" err="1" smtClean="0"/>
              <a:t>i.e</a:t>
            </a:r>
            <a:r>
              <a:rPr lang="en-US" dirty="0" smtClean="0"/>
              <a:t> impact/loading phase)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Pelvis begins to rotate forward (anterior) with weight acceptance, peaking at toe off </a:t>
            </a:r>
          </a:p>
          <a:p>
            <a:pPr lvl="1"/>
            <a:r>
              <a:rPr lang="en-US" dirty="0" smtClean="0"/>
              <a:t>Excessive forward pelvic tilt may result from tight hips, tight hip flexor muscles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Pelvis/Spine- Initial Contact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so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152400"/>
            <a:ext cx="5791200" cy="6240517"/>
          </a:xfrm>
        </p:spPr>
      </p:pic>
      <p:sp>
        <p:nvSpPr>
          <p:cNvPr id="5" name="TextBox 4"/>
          <p:cNvSpPr txBox="1"/>
          <p:nvPr/>
        </p:nvSpPr>
        <p:spPr>
          <a:xfrm>
            <a:off x="228600" y="1752600"/>
            <a:ext cx="190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Psoas</a:t>
            </a:r>
            <a:r>
              <a:rPr lang="en-US" b="1" dirty="0" smtClean="0"/>
              <a:t> Major</a:t>
            </a:r>
            <a:r>
              <a:rPr lang="en-US" dirty="0" smtClean="0"/>
              <a:t>: attaching to the spine, then the front of the hip 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438400" y="2362200"/>
            <a:ext cx="1295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648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10-15 degrees of pelvic rotation </a:t>
            </a:r>
          </a:p>
          <a:p>
            <a:pPr lvl="1"/>
            <a:r>
              <a:rPr lang="en-US" dirty="0" smtClean="0"/>
              <a:t>Increases with speed </a:t>
            </a:r>
          </a:p>
          <a:p>
            <a:pPr lvl="1"/>
            <a:r>
              <a:rPr lang="en-US" dirty="0" smtClean="0"/>
              <a:t>Counter-acted by trunk rotation </a:t>
            </a:r>
          </a:p>
          <a:p>
            <a:pPr lvl="1"/>
            <a:r>
              <a:rPr lang="en-US" dirty="0" smtClean="0"/>
              <a:t>Abdominals work in oblique plane</a:t>
            </a:r>
          </a:p>
          <a:p>
            <a:pPr lvl="1"/>
            <a:r>
              <a:rPr lang="en-US" dirty="0" smtClean="0"/>
              <a:t>Tension opposite internal/external oblique- becomes like a “sling”- “winds up”- saves energy</a:t>
            </a:r>
          </a:p>
          <a:p>
            <a:r>
              <a:rPr lang="en-US" dirty="0" smtClean="0"/>
              <a:t>Spine side-bending </a:t>
            </a:r>
          </a:p>
          <a:p>
            <a:pPr lvl="1"/>
            <a:r>
              <a:rPr lang="en-US" dirty="0" smtClean="0"/>
              <a:t>Segment to segment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Pelvis/Spine- Mid stance</a:t>
            </a:r>
            <a:endParaRPr lang="en-US" dirty="0"/>
          </a:p>
        </p:txBody>
      </p:sp>
      <p:pic>
        <p:nvPicPr>
          <p:cNvPr id="61442" name="Picture 2" descr="C:\Users\mel_andrewgaetano\Desktop\2014-06-08\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752600"/>
            <a:ext cx="300851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29 “core” muscles that absorb and distribute impact forces, and allow body movements in a controlled efficient manner</a:t>
            </a:r>
          </a:p>
          <a:p>
            <a:pPr lvl="1"/>
            <a:r>
              <a:rPr lang="en-US" dirty="0" smtClean="0"/>
              <a:t>Abdominals	</a:t>
            </a:r>
          </a:p>
          <a:p>
            <a:pPr lvl="1"/>
            <a:r>
              <a:rPr lang="en-US" dirty="0" err="1" smtClean="0"/>
              <a:t>Paraspinals</a:t>
            </a:r>
            <a:endParaRPr lang="en-US" dirty="0" smtClean="0"/>
          </a:p>
          <a:p>
            <a:pPr lvl="1"/>
            <a:r>
              <a:rPr lang="en-US" dirty="0" err="1" smtClean="0"/>
              <a:t>Gluteal</a:t>
            </a:r>
            <a:r>
              <a:rPr lang="en-US" dirty="0" smtClean="0"/>
              <a:t> muscles</a:t>
            </a:r>
          </a:p>
          <a:p>
            <a:pPr lvl="1"/>
            <a:r>
              <a:rPr lang="en-US" dirty="0" smtClean="0"/>
              <a:t>Pelvic floor muscles</a:t>
            </a:r>
          </a:p>
          <a:p>
            <a:pPr lvl="1"/>
            <a:r>
              <a:rPr lang="en-US" dirty="0" smtClean="0"/>
              <a:t>Hip girdle</a:t>
            </a:r>
          </a:p>
          <a:p>
            <a:pPr lvl="1"/>
            <a:r>
              <a:rPr lang="en-US" b="1" dirty="0" smtClean="0"/>
              <a:t>Diaphragm </a:t>
            </a:r>
          </a:p>
          <a:p>
            <a:pPr lvl="1"/>
            <a:endParaRPr lang="en-US" b="1" dirty="0" smtClean="0"/>
          </a:p>
          <a:p>
            <a:r>
              <a:rPr lang="en-US" dirty="0" smtClean="0"/>
              <a:t>Endurance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Pelvis/Spine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Provide balance and promote efficiency/stability</a:t>
            </a:r>
          </a:p>
          <a:p>
            <a:endParaRPr lang="en-US" dirty="0" smtClean="0"/>
          </a:p>
          <a:p>
            <a:r>
              <a:rPr lang="en-US" dirty="0" smtClean="0"/>
              <a:t>Helps balance all planes of motion-  if you don’t have this, creates excessive motion else where </a:t>
            </a:r>
          </a:p>
          <a:p>
            <a:endParaRPr lang="en-US" dirty="0" smtClean="0"/>
          </a:p>
          <a:p>
            <a:r>
              <a:rPr lang="en-US" dirty="0" smtClean="0"/>
              <a:t>Each arm movement counter balances the opposite leg during swing phase</a:t>
            </a:r>
          </a:p>
          <a:p>
            <a:pPr lvl="1"/>
            <a:r>
              <a:rPr lang="en-US" dirty="0" smtClean="0"/>
              <a:t>Should match lower extremity motion</a:t>
            </a:r>
          </a:p>
          <a:p>
            <a:endParaRPr lang="en-US" dirty="0" smtClean="0"/>
          </a:p>
          <a:p>
            <a:r>
              <a:rPr lang="en-US" dirty="0" smtClean="0"/>
              <a:t>Generates forward momentum </a:t>
            </a:r>
          </a:p>
          <a:p>
            <a:endParaRPr lang="en-US" dirty="0" smtClean="0"/>
          </a:p>
          <a:p>
            <a:r>
              <a:rPr lang="en-US" dirty="0" smtClean="0"/>
              <a:t>All of this sequences with arms:  as we flex one hip, flex opposite arm at same time</a:t>
            </a:r>
          </a:p>
          <a:p>
            <a:pPr lvl="1"/>
            <a:r>
              <a:rPr lang="en-US" dirty="0" smtClean="0"/>
              <a:t>Minimizes twisting of torso and pelvis- saves energy and allows for maximum stride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Upper Extremities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2.bp.blogspot.com/-XEPDWIuSa04/UZxSP9j5icI/AAAAAAAAB_M/FtdCZsMkRNA/s1600/Running+P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8534400" cy="5334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95600" y="6019800"/>
            <a:ext cx="579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Excessive crossover: possible indicator lack of stability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arm swing is not sufficient, hip flexion/adduction, knee flexion/adduction and ankle abduction have increase joint angles</a:t>
            </a:r>
          </a:p>
          <a:p>
            <a:r>
              <a:rPr lang="en-US" dirty="0" smtClean="0"/>
              <a:t>Symmetry of motion important: if not sequenced appropriately, leads to compensation, dysfunction and creates breakdown/shear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Upper Extremities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54102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Back, SM</a:t>
            </a:r>
          </a:p>
          <a:p>
            <a:r>
              <a:rPr lang="en-US" dirty="0" smtClean="0"/>
              <a:t>Front, SM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potential areas of compensation, restriction, or loss of control</a:t>
            </a:r>
          </a:p>
          <a:p>
            <a:r>
              <a:rPr lang="en-US" dirty="0" smtClean="0"/>
              <a:t>Patterns that require </a:t>
            </a:r>
            <a:r>
              <a:rPr lang="en-US" b="1" dirty="0" smtClean="0"/>
              <a:t>several areas working together</a:t>
            </a:r>
          </a:p>
          <a:p>
            <a:r>
              <a:rPr lang="en-US" dirty="0" smtClean="0"/>
              <a:t>Movements that are required for day to day use, sport specific</a:t>
            </a:r>
          </a:p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Functional Movement Assessment 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Consistency, rest days</a:t>
            </a:r>
          </a:p>
          <a:p>
            <a:r>
              <a:rPr lang="en-US" b="1" dirty="0" smtClean="0"/>
              <a:t>Stretch dynamically, incorporate stability, sharpening/technical drills </a:t>
            </a:r>
          </a:p>
          <a:p>
            <a:r>
              <a:rPr lang="en-US" b="1" dirty="0" smtClean="0"/>
              <a:t>Mileage</a:t>
            </a:r>
            <a:r>
              <a:rPr lang="en-US" dirty="0" smtClean="0"/>
              <a:t>- steady progressions (30% of total runs are the long runs)</a:t>
            </a:r>
          </a:p>
          <a:p>
            <a:r>
              <a:rPr lang="en-US" b="1" dirty="0" smtClean="0"/>
              <a:t>Vary running surface</a:t>
            </a:r>
          </a:p>
          <a:p>
            <a:r>
              <a:rPr lang="en-US" b="1" dirty="0" smtClean="0"/>
              <a:t>Intensity: </a:t>
            </a:r>
            <a:r>
              <a:rPr lang="en-US" dirty="0" smtClean="0"/>
              <a:t>30% of total runs are the intense runs </a:t>
            </a:r>
            <a:br>
              <a:rPr lang="en-US" dirty="0" smtClean="0"/>
            </a:br>
            <a:r>
              <a:rPr lang="en-US" dirty="0" smtClean="0"/>
              <a:t>recovery techniques; training + rest= success (back off on a regular basis)</a:t>
            </a:r>
          </a:p>
          <a:p>
            <a:r>
              <a:rPr lang="en-US" b="1" dirty="0" smtClean="0"/>
              <a:t>Monitoring techniques</a:t>
            </a:r>
            <a:r>
              <a:rPr lang="en-US" dirty="0" smtClean="0"/>
              <a:t>: listen to body for clues- change in heart rate, sleep patterns, stress levels, morning stiffness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>     Principles of good training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CapitalAreaHealthytips.wordpress.com</a:t>
            </a:r>
          </a:p>
          <a:p>
            <a:r>
              <a:rPr lang="en-US" dirty="0" smtClean="0">
                <a:hlinkClick r:id="rId2"/>
              </a:rPr>
              <a:t>CapitalAreaPT.com</a:t>
            </a:r>
          </a:p>
          <a:p>
            <a:r>
              <a:rPr lang="en-US" dirty="0" smtClean="0">
                <a:hlinkClick r:id="rId2"/>
              </a:rPr>
              <a:t>http://www.fleetfeetsports.com/resources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http://www.fleetfeetsports.com/retail/injury-prevention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Resources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Barefoot Running	</a:t>
            </a:r>
            <a:endParaRPr lang="en-US" dirty="0" smtClean="0"/>
          </a:p>
          <a:p>
            <a:pPr lvl="1"/>
            <a:r>
              <a:rPr lang="en-US" sz="1800" dirty="0" smtClean="0"/>
              <a:t>Forefoot striking increases ankle stiffness, decreases stresses on knee</a:t>
            </a:r>
            <a:endParaRPr lang="en-US" sz="1800" dirty="0" smtClean="0"/>
          </a:p>
          <a:p>
            <a:pPr lvl="1"/>
            <a:r>
              <a:rPr lang="en-US" sz="1800" dirty="0" smtClean="0"/>
              <a:t>You cannot switch immediately to barefoot running </a:t>
            </a:r>
          </a:p>
          <a:p>
            <a:pPr lvl="1"/>
            <a:r>
              <a:rPr lang="en-US" sz="1800" dirty="0" smtClean="0"/>
              <a:t>Risk of injury when not enough transition time provided for tissue adaption </a:t>
            </a:r>
          </a:p>
          <a:p>
            <a:r>
              <a:rPr lang="en-US" dirty="0" smtClean="0"/>
              <a:t>Cadence:  Normal is around 88-90 strides per minute</a:t>
            </a:r>
          </a:p>
          <a:p>
            <a:r>
              <a:rPr lang="en-US" dirty="0" smtClean="0"/>
              <a:t>Stride: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Picture 3" descr="str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3836566"/>
            <a:ext cx="4480701" cy="3021433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Injury prevention </a:t>
            </a:r>
          </a:p>
          <a:p>
            <a:r>
              <a:rPr lang="en-US" dirty="0" smtClean="0"/>
              <a:t>Training errors-  what has changed?</a:t>
            </a:r>
          </a:p>
          <a:p>
            <a:pPr lvl="1"/>
            <a:r>
              <a:rPr lang="en-US" dirty="0" smtClean="0"/>
              <a:t>Mileage (sudden change, clustering)</a:t>
            </a:r>
          </a:p>
          <a:p>
            <a:pPr lvl="1"/>
            <a:r>
              <a:rPr lang="en-US" dirty="0" smtClean="0"/>
              <a:t>Intensity</a:t>
            </a:r>
          </a:p>
          <a:p>
            <a:pPr lvl="1"/>
            <a:r>
              <a:rPr lang="en-US" dirty="0" smtClean="0"/>
              <a:t>Surface: side of road, cushion, variety, shoes </a:t>
            </a:r>
          </a:p>
          <a:p>
            <a:pPr lvl="1"/>
            <a:r>
              <a:rPr lang="en-US" dirty="0" smtClean="0"/>
              <a:t>Consistency (erratic or unrelenting) </a:t>
            </a:r>
          </a:p>
          <a:p>
            <a:r>
              <a:rPr lang="en-US" dirty="0" smtClean="0"/>
              <a:t>Ensuring adequate range, flexibility, and stability</a:t>
            </a:r>
          </a:p>
          <a:p>
            <a:r>
              <a:rPr lang="en-US" dirty="0" smtClean="0"/>
              <a:t>Treadmill Analysis: part of our physical therapy, covered by insurance in those appropriate for PT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http://www.fleetfeetsports.com/training-programs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err="1" smtClean="0"/>
              <a:t>Cavanagh</a:t>
            </a:r>
            <a:r>
              <a:rPr lang="en-US" sz="1600" dirty="0" smtClean="0"/>
              <a:t> P (Ed.) (1990), </a:t>
            </a:r>
            <a:r>
              <a:rPr lang="en-US" sz="1600" i="1" dirty="0" smtClean="0"/>
              <a:t>Biomechanics of Distance Running</a:t>
            </a:r>
            <a:r>
              <a:rPr lang="en-US" sz="1600" dirty="0" smtClean="0"/>
              <a:t>. Human Kinetics</a:t>
            </a:r>
          </a:p>
          <a:p>
            <a:r>
              <a:rPr lang="en-US" sz="1600" dirty="0" smtClean="0"/>
              <a:t>Nicola, Terry. </a:t>
            </a:r>
            <a:r>
              <a:rPr lang="en-US" sz="1600" i="1" dirty="0" smtClean="0"/>
              <a:t>The Anatomy and Biomechanics of Running.</a:t>
            </a:r>
            <a:r>
              <a:rPr lang="en-US" sz="1600" dirty="0" smtClean="0"/>
              <a:t> </a:t>
            </a:r>
            <a:r>
              <a:rPr lang="en-US" sz="1600" dirty="0" err="1" smtClean="0"/>
              <a:t>Clin</a:t>
            </a:r>
            <a:r>
              <a:rPr lang="en-US" sz="1600" dirty="0" smtClean="0"/>
              <a:t> Sports Med 31 (2012) 187-201</a:t>
            </a:r>
          </a:p>
          <a:p>
            <a:r>
              <a:rPr lang="en-US" sz="1600" dirty="0" err="1" smtClean="0"/>
              <a:t>Schache</a:t>
            </a:r>
            <a:r>
              <a:rPr lang="en-US" sz="1600" dirty="0" smtClean="0"/>
              <a:t>, Anthony.  </a:t>
            </a:r>
            <a:r>
              <a:rPr lang="en-US" sz="1600" i="1" dirty="0" smtClean="0"/>
              <a:t>The coordinated movement of the </a:t>
            </a:r>
            <a:r>
              <a:rPr lang="en-US" sz="1600" i="1" dirty="0" err="1" smtClean="0"/>
              <a:t>lumbo</a:t>
            </a:r>
            <a:r>
              <a:rPr lang="en-US" sz="1600" i="1" dirty="0" smtClean="0"/>
              <a:t>-pelvic-hip complex during running: a literature review. </a:t>
            </a:r>
            <a:r>
              <a:rPr lang="en-US" sz="1600" dirty="0" smtClean="0"/>
              <a:t>Gate and Posture 10 (1999). 30-46</a:t>
            </a:r>
          </a:p>
          <a:p>
            <a:r>
              <a:rPr lang="en-US" sz="1600" dirty="0" smtClean="0"/>
              <a:t>Walsh, Matthew.  The Running Athlete: Parts A, B, and C. http://www.medbridgeeducation.com</a:t>
            </a:r>
          </a:p>
          <a:p>
            <a:r>
              <a:rPr lang="en-US" sz="1600" dirty="0" smtClean="0"/>
              <a:t>Http://www.themanualtherapist.com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References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307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Requires your  entire body working together </a:t>
            </a:r>
          </a:p>
          <a:p>
            <a:r>
              <a:rPr lang="en-US" dirty="0" smtClean="0"/>
              <a:t>Requires symmetry from side to side, </a:t>
            </a:r>
            <a:r>
              <a:rPr lang="en-US" dirty="0" smtClean="0"/>
              <a:t>harmony from fr</a:t>
            </a:r>
            <a:r>
              <a:rPr lang="en-US" dirty="0" smtClean="0"/>
              <a:t>ont </a:t>
            </a:r>
            <a:r>
              <a:rPr lang="en-US" dirty="0" smtClean="0"/>
              <a:t>to back, top to bottom </a:t>
            </a:r>
          </a:p>
          <a:p>
            <a:r>
              <a:rPr lang="en-US" dirty="0" smtClean="0"/>
              <a:t>Is not “physical therapy”</a:t>
            </a:r>
          </a:p>
          <a:p>
            <a:pPr lvl="2"/>
            <a:r>
              <a:rPr lang="en-US" dirty="0" smtClean="0"/>
              <a:t>Running through pain is not beneficial and does not make your body tougher</a:t>
            </a:r>
          </a:p>
          <a:p>
            <a:pPr lvl="2"/>
            <a:r>
              <a:rPr lang="en-US" dirty="0" smtClean="0"/>
              <a:t>Complete inactivity is also not the answer </a:t>
            </a:r>
          </a:p>
          <a:p>
            <a:pPr lvl="2"/>
            <a:r>
              <a:rPr lang="en-US" dirty="0" smtClean="0"/>
              <a:t>No amount of ultrasound, electric </a:t>
            </a:r>
            <a:r>
              <a:rPr lang="en-US" dirty="0" err="1" smtClean="0"/>
              <a:t>stim</a:t>
            </a:r>
            <a:r>
              <a:rPr lang="en-US" dirty="0" smtClean="0"/>
              <a:t>, laser, icy hot, herbs, ibuprofen, activator, snake oil or other passive treatments will change your compensatory patterns. These treat the presentation of the problem, not the problem</a:t>
            </a:r>
          </a:p>
          <a:p>
            <a:r>
              <a:rPr lang="en-US" dirty="0" smtClean="0"/>
              <a:t>Is different on your body</a:t>
            </a:r>
            <a:br>
              <a:rPr lang="en-US" dirty="0" smtClean="0"/>
            </a:br>
            <a:r>
              <a:rPr lang="en-US" dirty="0" smtClean="0"/>
              <a:t>from walking </a:t>
            </a:r>
          </a:p>
          <a:p>
            <a:pPr lvl="2"/>
            <a:r>
              <a:rPr lang="en-US" dirty="0" smtClean="0"/>
              <a:t>Increase in </a:t>
            </a:r>
            <a:r>
              <a:rPr lang="en-US" dirty="0" smtClean="0"/>
              <a:t>cadence</a:t>
            </a:r>
            <a:r>
              <a:rPr lang="en-US" dirty="0" smtClean="0"/>
              <a:t>, length</a:t>
            </a:r>
          </a:p>
          <a:p>
            <a:pPr lvl="2"/>
            <a:r>
              <a:rPr lang="en-US" dirty="0" smtClean="0"/>
              <a:t>Intensity- increase in forces </a:t>
            </a:r>
          </a:p>
          <a:p>
            <a:pPr lvl="2"/>
            <a:r>
              <a:rPr lang="en-US" dirty="0" smtClean="0"/>
              <a:t>Body motion needed</a:t>
            </a:r>
          </a:p>
          <a:p>
            <a:pPr lvl="2"/>
            <a:r>
              <a:rPr lang="en-US" dirty="0" smtClean="0"/>
              <a:t>3x weight of the body needs to be </a:t>
            </a:r>
          </a:p>
          <a:p>
            <a:pPr lvl="2">
              <a:buNone/>
            </a:pPr>
            <a:r>
              <a:rPr lang="en-US" dirty="0" smtClean="0"/>
              <a:t>    absorbed with each step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Running</a:t>
            </a:r>
            <a:endParaRPr lang="en-US" dirty="0"/>
          </a:p>
        </p:txBody>
      </p:sp>
      <p:pic>
        <p:nvPicPr>
          <p:cNvPr id="16386" name="Picture 2" descr="http://capitalareahealthytips.files.wordpress.com/2012/11/treadmi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038600"/>
            <a:ext cx="3032125" cy="3032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95672"/>
          </a:xfrm>
        </p:spPr>
        <p:txBody>
          <a:bodyPr>
            <a:normAutofit/>
          </a:bodyPr>
          <a:lstStyle/>
          <a:p>
            <a:r>
              <a:rPr lang="en-US" dirty="0" smtClean="0"/>
              <a:t>Phases</a:t>
            </a:r>
          </a:p>
          <a:p>
            <a:pPr lvl="1"/>
            <a:r>
              <a:rPr lang="en-US" dirty="0" smtClean="0"/>
              <a:t>Weight acceptance</a:t>
            </a:r>
          </a:p>
          <a:p>
            <a:pPr lvl="2"/>
            <a:r>
              <a:rPr lang="en-US" b="1" dirty="0" smtClean="0"/>
              <a:t>Initial contact</a:t>
            </a:r>
          </a:p>
          <a:p>
            <a:pPr lvl="3"/>
            <a:r>
              <a:rPr lang="en-US" dirty="0" smtClean="0"/>
              <a:t>Heel Strike? Mid-foot strike? Forefoot strike?</a:t>
            </a:r>
          </a:p>
          <a:p>
            <a:pPr lvl="2"/>
            <a:r>
              <a:rPr lang="en-US" dirty="0" smtClean="0"/>
              <a:t>Loading response (from initial contact to flat foot)</a:t>
            </a:r>
          </a:p>
          <a:p>
            <a:pPr lvl="1"/>
            <a:r>
              <a:rPr lang="en-US" dirty="0" smtClean="0"/>
              <a:t>Single limb support</a:t>
            </a:r>
          </a:p>
          <a:p>
            <a:pPr lvl="2"/>
            <a:r>
              <a:rPr lang="en-US" b="1" dirty="0" smtClean="0"/>
              <a:t>Mid stance </a:t>
            </a:r>
            <a:r>
              <a:rPr lang="en-US" dirty="0" smtClean="0"/>
              <a:t>(flat foot to heel raise)</a:t>
            </a:r>
          </a:p>
          <a:p>
            <a:pPr lvl="2"/>
            <a:r>
              <a:rPr lang="en-US" b="1" dirty="0" smtClean="0"/>
              <a:t>Terminal stance </a:t>
            </a:r>
            <a:r>
              <a:rPr lang="en-US" dirty="0" smtClean="0"/>
              <a:t>(mid stance to heel raise, pre-swing)</a:t>
            </a:r>
          </a:p>
          <a:p>
            <a:pPr lvl="1"/>
            <a:r>
              <a:rPr lang="en-US" dirty="0" smtClean="0"/>
              <a:t>Swing Limb Advance</a:t>
            </a:r>
          </a:p>
          <a:p>
            <a:pPr lvl="2"/>
            <a:r>
              <a:rPr lang="en-US" b="1" dirty="0" smtClean="0"/>
              <a:t>Initial swing, mid swing, terminal swing</a:t>
            </a:r>
          </a:p>
          <a:p>
            <a:pPr lvl="1"/>
            <a:r>
              <a:rPr lang="en-US" dirty="0" smtClean="0"/>
              <a:t>Running has a double float phase (different from walking)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      Normal Running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unning-gai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133600"/>
            <a:ext cx="8246533" cy="2590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Running Cycle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4191000"/>
            <a:ext cx="14478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Black" pitchFamily="34" charset="0"/>
              </a:rPr>
              <a:t>TERMINAL STANCE</a:t>
            </a:r>
            <a:endParaRPr lang="en-US" sz="9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2954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Reference point is the right leg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Essential Functional Demands in Locomotion (forward movement of body):</a:t>
            </a:r>
          </a:p>
          <a:p>
            <a:pPr lvl="1"/>
            <a:r>
              <a:rPr lang="en-US" sz="2400" dirty="0" smtClean="0"/>
              <a:t>Forward movement- slight lean forward </a:t>
            </a:r>
          </a:p>
          <a:p>
            <a:pPr lvl="1"/>
            <a:r>
              <a:rPr lang="en-US" sz="2400" dirty="0" smtClean="0"/>
              <a:t>Stability</a:t>
            </a:r>
          </a:p>
          <a:p>
            <a:pPr lvl="1"/>
            <a:r>
              <a:rPr lang="en-US" sz="2400" dirty="0" smtClean="0"/>
              <a:t>Shock attenuation</a:t>
            </a:r>
          </a:p>
          <a:p>
            <a:pPr lvl="1"/>
            <a:r>
              <a:rPr lang="en-US" sz="2400" dirty="0" smtClean="0"/>
              <a:t>Energy conservation</a:t>
            </a:r>
          </a:p>
          <a:p>
            <a:pPr lvl="1"/>
            <a:r>
              <a:rPr lang="en-US" sz="2400" dirty="0" smtClean="0"/>
              <a:t>Single limb support</a:t>
            </a:r>
          </a:p>
          <a:p>
            <a:pPr lvl="1"/>
            <a:r>
              <a:rPr lang="en-US" sz="2400" dirty="0" smtClean="0"/>
              <a:t>Foot clearance</a:t>
            </a:r>
          </a:p>
          <a:p>
            <a:pPr lvl="1"/>
            <a:r>
              <a:rPr lang="en-US" sz="2400" dirty="0" smtClean="0"/>
              <a:t>Maintenance of sturdy trunk/head for vision and balance (can’t run well if you can’t </a:t>
            </a:r>
            <a:r>
              <a:rPr lang="en-US" sz="2400" dirty="0" smtClean="0"/>
              <a:t>see)</a:t>
            </a:r>
            <a:endParaRPr lang="en-US" sz="2400" dirty="0" smtClean="0"/>
          </a:p>
          <a:p>
            <a:pPr lvl="2"/>
            <a:r>
              <a:rPr lang="en-US" sz="2200" dirty="0" smtClean="0"/>
              <a:t>Goal = fluid movement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Normal Running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1757</TotalTime>
  <Words>1947</Words>
  <Application>Microsoft Office PowerPoint</Application>
  <PresentationFormat>On-screen Show (4:3)</PresentationFormat>
  <Paragraphs>323</Paragraphs>
  <Slides>52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Concourse</vt:lpstr>
      <vt:lpstr>The Anatomy of Running Mechanics</vt:lpstr>
      <vt:lpstr>Slide 2</vt:lpstr>
      <vt:lpstr>                Objectives</vt:lpstr>
      <vt:lpstr>                  Outline</vt:lpstr>
      <vt:lpstr>               Resources </vt:lpstr>
      <vt:lpstr>                  Running</vt:lpstr>
      <vt:lpstr>            Normal Running</vt:lpstr>
      <vt:lpstr>            Running Cycle</vt:lpstr>
      <vt:lpstr>           Normal Running</vt:lpstr>
      <vt:lpstr>            Normal Running</vt:lpstr>
      <vt:lpstr>           Normal Running</vt:lpstr>
      <vt:lpstr>What is happening during the phases of normal running?</vt:lpstr>
      <vt:lpstr>       Foot Bony Anatomy</vt:lpstr>
      <vt:lpstr>     Foot/Ankle Bony Anatomy</vt:lpstr>
      <vt:lpstr>    Foot/Ankle Mechanics -      Initial contact</vt:lpstr>
      <vt:lpstr>Slide 16</vt:lpstr>
      <vt:lpstr>Slide 17</vt:lpstr>
      <vt:lpstr>Slide 18</vt:lpstr>
      <vt:lpstr>Slide 19</vt:lpstr>
      <vt:lpstr>       Foot/Ankle Mechanics</vt:lpstr>
      <vt:lpstr>      Foot/Ankle Mechanics*</vt:lpstr>
      <vt:lpstr>Slide 22</vt:lpstr>
      <vt:lpstr>   Controlling Over-Pronation</vt:lpstr>
      <vt:lpstr>Foot dysfunction leading to conditions</vt:lpstr>
      <vt:lpstr>       Knee Bony Anatomy </vt:lpstr>
      <vt:lpstr>Slide 26</vt:lpstr>
      <vt:lpstr>   Knee Mechanics- Initial Contact</vt:lpstr>
      <vt:lpstr>      Knee Mechanics-Midstance to                       Terminal Stance</vt:lpstr>
      <vt:lpstr>Knee Mechanics- Swing Phase </vt:lpstr>
      <vt:lpstr>Knee Dysfunction Leading to Conditions</vt:lpstr>
      <vt:lpstr>          Hip Bony Anatomy</vt:lpstr>
      <vt:lpstr>Slide 32</vt:lpstr>
      <vt:lpstr>Slide 33</vt:lpstr>
      <vt:lpstr>       Hip at Initial Contact</vt:lpstr>
      <vt:lpstr>    Hip during mid-terminal stance</vt:lpstr>
      <vt:lpstr>     Stance phase hip dysfunction</vt:lpstr>
      <vt:lpstr>Hip Dysfunction leading to conditions </vt:lpstr>
      <vt:lpstr>             Pelvis/Spine</vt:lpstr>
      <vt:lpstr>Front view of abdominal muscles</vt:lpstr>
      <vt:lpstr>    Dynamic “Core” Stability </vt:lpstr>
      <vt:lpstr>        Pelvis/Spine- Initial Contact</vt:lpstr>
      <vt:lpstr>Slide 42</vt:lpstr>
      <vt:lpstr>Pelvis/Spine- Mid stance</vt:lpstr>
      <vt:lpstr>         Pelvis/Spine</vt:lpstr>
      <vt:lpstr>         Upper Extremities</vt:lpstr>
      <vt:lpstr>Slide 46</vt:lpstr>
      <vt:lpstr>           Upper Extremities </vt:lpstr>
      <vt:lpstr>Functional Movement Assessment </vt:lpstr>
      <vt:lpstr>       Principles of good training</vt:lpstr>
      <vt:lpstr>Questions</vt:lpstr>
      <vt:lpstr>Questions </vt:lpstr>
      <vt:lpstr>              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mel_andrewgaetano</dc:creator>
  <cp:lastModifiedBy>mel_andrewgaetano</cp:lastModifiedBy>
  <cp:revision>147</cp:revision>
  <dcterms:created xsi:type="dcterms:W3CDTF">2014-06-01T16:01:58Z</dcterms:created>
  <dcterms:modified xsi:type="dcterms:W3CDTF">2014-06-10T03:06:56Z</dcterms:modified>
</cp:coreProperties>
</file>